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384" r:id="rId3"/>
    <p:sldId id="314" r:id="rId4"/>
    <p:sldId id="327" r:id="rId5"/>
    <p:sldId id="316" r:id="rId6"/>
    <p:sldId id="328" r:id="rId7"/>
    <p:sldId id="385" r:id="rId8"/>
    <p:sldId id="320" r:id="rId9"/>
    <p:sldId id="280" r:id="rId10"/>
    <p:sldId id="279" r:id="rId11"/>
    <p:sldId id="262" r:id="rId12"/>
    <p:sldId id="264" r:id="rId13"/>
    <p:sldId id="265" r:id="rId14"/>
    <p:sldId id="277" r:id="rId15"/>
    <p:sldId id="268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82" r:id="rId24"/>
    <p:sldId id="283" r:id="rId25"/>
    <p:sldId id="278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9963"/>
    <a:srgbClr val="6094E3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70BBF-F431-7B40-8CBC-C367CA0265B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828B0-4AD9-AE43-94D6-B7BE0FF7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9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828B0-4AD9-AE43-94D6-B7BE0FF74E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4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6BF2-A12F-FB49-8F76-3EDD7EBEA08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71B-5B21-EA41-ADC9-EFC0EA35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1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6BF2-A12F-FB49-8F76-3EDD7EBEA08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71B-5B21-EA41-ADC9-EFC0EA35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6BF2-A12F-FB49-8F76-3EDD7EBEA08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71B-5B21-EA41-ADC9-EFC0EA35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6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6BF2-A12F-FB49-8F76-3EDD7EBEA08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71B-5B21-EA41-ADC9-EFC0EA35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9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6BF2-A12F-FB49-8F76-3EDD7EBEA08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71B-5B21-EA41-ADC9-EFC0EA35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4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6BF2-A12F-FB49-8F76-3EDD7EBEA08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71B-5B21-EA41-ADC9-EFC0EA35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6BF2-A12F-FB49-8F76-3EDD7EBEA08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71B-5B21-EA41-ADC9-EFC0EA35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8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6BF2-A12F-FB49-8F76-3EDD7EBEA08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71B-5B21-EA41-ADC9-EFC0EA35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8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6BF2-A12F-FB49-8F76-3EDD7EBEA08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71B-5B21-EA41-ADC9-EFC0EA35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4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6BF2-A12F-FB49-8F76-3EDD7EBEA08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71B-5B21-EA41-ADC9-EFC0EA35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3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76BF2-A12F-FB49-8F76-3EDD7EBEA08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C71B-5B21-EA41-ADC9-EFC0EA35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8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6BF2-A12F-FB49-8F76-3EDD7EBEA08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4C71B-5B21-EA41-ADC9-EFC0EA35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52397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err="1"/>
              <a:t>sləhal</a:t>
            </a:r>
            <a:r>
              <a:rPr lang="en-US" sz="8800" b="1" i="1" dirty="0"/>
              <a:t> </a:t>
            </a:r>
          </a:p>
          <a:p>
            <a:pPr algn="ctr"/>
            <a:r>
              <a:rPr lang="en-US" sz="2000" i="1" dirty="0"/>
              <a:t>(Bone/Stick games)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4031" y="5818287"/>
            <a:ext cx="5126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PRESENTATION BY:</a:t>
            </a:r>
          </a:p>
          <a:p>
            <a:pPr algn="r"/>
            <a:r>
              <a:rPr lang="en-US" sz="2400" i="1" dirty="0"/>
              <a:t>Archie Cantrell, Puyallup School District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49217F-4413-2714-7BC5-C3DA25045A23}"/>
              </a:ext>
            </a:extLst>
          </p:cNvPr>
          <p:cNvGrpSpPr/>
          <p:nvPr/>
        </p:nvGrpSpPr>
        <p:grpSpPr>
          <a:xfrm>
            <a:off x="1567701" y="772817"/>
            <a:ext cx="2291894" cy="1594272"/>
            <a:chOff x="1480894" y="3054378"/>
            <a:chExt cx="2291894" cy="15942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88029FD-3F4D-397B-9C38-1FE4F7460FB7}"/>
                </a:ext>
              </a:extLst>
            </p:cNvPr>
            <p:cNvGrpSpPr/>
            <p:nvPr/>
          </p:nvGrpSpPr>
          <p:grpSpPr>
            <a:xfrm>
              <a:off x="3599174" y="3054378"/>
              <a:ext cx="173614" cy="1584912"/>
              <a:chOff x="3791130" y="700391"/>
              <a:chExt cx="196093" cy="177432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2CDEBD2-D026-807D-B3D7-DBD6E7FB81F1}"/>
                  </a:ext>
                </a:extLst>
              </p:cNvPr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DF42C2AF-EBD0-D9F8-7925-AAC4988F3D91}"/>
                  </a:ext>
                </a:extLst>
              </p:cNvPr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solidFill>
                <a:srgbClr val="95373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8074FCD-D6D0-E102-CA25-E728209348E8}"/>
                </a:ext>
              </a:extLst>
            </p:cNvPr>
            <p:cNvGrpSpPr/>
            <p:nvPr/>
          </p:nvGrpSpPr>
          <p:grpSpPr>
            <a:xfrm>
              <a:off x="3069604" y="3054378"/>
              <a:ext cx="173614" cy="1584912"/>
              <a:chOff x="3791130" y="700391"/>
              <a:chExt cx="196093" cy="17743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809596-2A67-BAFA-224D-6D87D10F665F}"/>
                  </a:ext>
                </a:extLst>
              </p:cNvPr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3C47D775-00F7-A233-05E7-1B90EFBB1DCD}"/>
                  </a:ext>
                </a:extLst>
              </p:cNvPr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solidFill>
                <a:srgbClr val="95373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43382D6-8469-6B19-A715-F2678BED1A43}"/>
                </a:ext>
              </a:extLst>
            </p:cNvPr>
            <p:cNvGrpSpPr/>
            <p:nvPr/>
          </p:nvGrpSpPr>
          <p:grpSpPr>
            <a:xfrm>
              <a:off x="2540034" y="3058772"/>
              <a:ext cx="173614" cy="1584912"/>
              <a:chOff x="3791130" y="700391"/>
              <a:chExt cx="196093" cy="177432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8926073-4113-A010-94C6-A3D821ABCFB3}"/>
                  </a:ext>
                </a:extLst>
              </p:cNvPr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033F002D-2CB7-0DA0-78DB-D2DE2E335493}"/>
                  </a:ext>
                </a:extLst>
              </p:cNvPr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solidFill>
                <a:srgbClr val="95373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624E3E8-D52A-E9DF-CF02-5CB27D7D20E9}"/>
                </a:ext>
              </a:extLst>
            </p:cNvPr>
            <p:cNvGrpSpPr/>
            <p:nvPr/>
          </p:nvGrpSpPr>
          <p:grpSpPr>
            <a:xfrm>
              <a:off x="2010464" y="3063738"/>
              <a:ext cx="173614" cy="1584912"/>
              <a:chOff x="3791130" y="700391"/>
              <a:chExt cx="196093" cy="177432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3D1D019-DFB0-046F-665D-D5B81AF20FC9}"/>
                  </a:ext>
                </a:extLst>
              </p:cNvPr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DC367807-2BDA-1B05-FFE1-D10A20ABD55B}"/>
                  </a:ext>
                </a:extLst>
              </p:cNvPr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solidFill>
                <a:srgbClr val="95373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7D128B-CA64-8726-5244-533AF9FE69E7}"/>
                </a:ext>
              </a:extLst>
            </p:cNvPr>
            <p:cNvGrpSpPr/>
            <p:nvPr/>
          </p:nvGrpSpPr>
          <p:grpSpPr>
            <a:xfrm>
              <a:off x="1480894" y="3063738"/>
              <a:ext cx="173614" cy="1584912"/>
              <a:chOff x="3791130" y="700391"/>
              <a:chExt cx="196093" cy="177432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33923C2-B33F-24F9-7AB8-1BE26BAE62B3}"/>
                  </a:ext>
                </a:extLst>
              </p:cNvPr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3538D864-1A48-4C97-A1FC-CFCA8D4C8E00}"/>
                  </a:ext>
                </a:extLst>
              </p:cNvPr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solidFill>
                <a:srgbClr val="95373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91700F-E589-9986-EE90-D1F84CFD5C51}"/>
              </a:ext>
            </a:extLst>
          </p:cNvPr>
          <p:cNvGrpSpPr/>
          <p:nvPr/>
        </p:nvGrpSpPr>
        <p:grpSpPr>
          <a:xfrm>
            <a:off x="5458023" y="782177"/>
            <a:ext cx="2291891" cy="1594272"/>
            <a:chOff x="5371216" y="3063738"/>
            <a:chExt cx="2291891" cy="15942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85DEAF-0684-F051-DA57-15F9861CF938}"/>
                </a:ext>
              </a:extLst>
            </p:cNvPr>
            <p:cNvGrpSpPr/>
            <p:nvPr/>
          </p:nvGrpSpPr>
          <p:grpSpPr>
            <a:xfrm>
              <a:off x="6430356" y="3073098"/>
              <a:ext cx="173614" cy="1584912"/>
              <a:chOff x="3791130" y="700391"/>
              <a:chExt cx="196093" cy="177432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6B968E3-67F6-AE74-D564-E67B83C5B699}"/>
                  </a:ext>
                </a:extLst>
              </p:cNvPr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2DA5EF8E-E04F-FB01-5D99-7E61E7AC9A31}"/>
                  </a:ext>
                </a:extLst>
              </p:cNvPr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105FF11-B05F-1EF1-A50B-7EE5B3C29A87}"/>
                </a:ext>
              </a:extLst>
            </p:cNvPr>
            <p:cNvGrpSpPr/>
            <p:nvPr/>
          </p:nvGrpSpPr>
          <p:grpSpPr>
            <a:xfrm>
              <a:off x="5371216" y="3073098"/>
              <a:ext cx="173614" cy="1584912"/>
              <a:chOff x="3791130" y="700391"/>
              <a:chExt cx="196093" cy="177432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F7705F7-5DFA-F82E-C7F3-FF0078FB4106}"/>
                  </a:ext>
                </a:extLst>
              </p:cNvPr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57F0D95B-EE60-EF85-39CE-C2AF686E196A}"/>
                  </a:ext>
                </a:extLst>
              </p:cNvPr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1CF5644-A068-ADE9-7806-637D6C50F457}"/>
                </a:ext>
              </a:extLst>
            </p:cNvPr>
            <p:cNvGrpSpPr/>
            <p:nvPr/>
          </p:nvGrpSpPr>
          <p:grpSpPr>
            <a:xfrm>
              <a:off x="5900786" y="3068132"/>
              <a:ext cx="173614" cy="1584912"/>
              <a:chOff x="3791130" y="700391"/>
              <a:chExt cx="196093" cy="177432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6BCBADE-0812-9F82-2876-85BF2C0E68E2}"/>
                  </a:ext>
                </a:extLst>
              </p:cNvPr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8F4C8371-15C5-A575-9AF9-2E153F6D26EF}"/>
                  </a:ext>
                </a:extLst>
              </p:cNvPr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AD39FAB-9764-8A41-C1CF-464E2A5C6724}"/>
                </a:ext>
              </a:extLst>
            </p:cNvPr>
            <p:cNvGrpSpPr/>
            <p:nvPr/>
          </p:nvGrpSpPr>
          <p:grpSpPr>
            <a:xfrm>
              <a:off x="7489493" y="3063738"/>
              <a:ext cx="173614" cy="1584912"/>
              <a:chOff x="3791130" y="700391"/>
              <a:chExt cx="196093" cy="177432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6635145-BC6B-7DA5-BBF6-0AB49F6BF68A}"/>
                  </a:ext>
                </a:extLst>
              </p:cNvPr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ADE82949-1A0A-E873-B5AD-B3C30B5F2473}"/>
                  </a:ext>
                </a:extLst>
              </p:cNvPr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94AFA7C-7923-CCF4-48D3-957D4B92122A}"/>
                </a:ext>
              </a:extLst>
            </p:cNvPr>
            <p:cNvGrpSpPr/>
            <p:nvPr/>
          </p:nvGrpSpPr>
          <p:grpSpPr>
            <a:xfrm>
              <a:off x="6959926" y="3068132"/>
              <a:ext cx="173614" cy="1584912"/>
              <a:chOff x="3791130" y="700391"/>
              <a:chExt cx="196093" cy="177432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8BBEF0-7FB1-5B91-0981-59F0C6341CCD}"/>
                  </a:ext>
                </a:extLst>
              </p:cNvPr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F4DD2133-F51D-551B-382F-7F29D4044ADF}"/>
                  </a:ext>
                </a:extLst>
              </p:cNvPr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20A1C58-FC12-377A-832E-38F71ADB6DF3}"/>
              </a:ext>
            </a:extLst>
          </p:cNvPr>
          <p:cNvGrpSpPr/>
          <p:nvPr/>
        </p:nvGrpSpPr>
        <p:grpSpPr>
          <a:xfrm>
            <a:off x="4571500" y="368151"/>
            <a:ext cx="174608" cy="2421753"/>
            <a:chOff x="3791131" y="700390"/>
            <a:chExt cx="197216" cy="1961098"/>
          </a:xfrm>
          <a:solidFill>
            <a:schemeClr val="accent5">
              <a:lumMod val="75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880B9F6-830B-8779-133C-ED358C625B71}"/>
                </a:ext>
              </a:extLst>
            </p:cNvPr>
            <p:cNvSpPr/>
            <p:nvPr/>
          </p:nvSpPr>
          <p:spPr>
            <a:xfrm>
              <a:off x="3791139" y="887162"/>
              <a:ext cx="196093" cy="158755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3CE7F45B-2712-53FC-B851-477ED822D835}"/>
                </a:ext>
              </a:extLst>
            </p:cNvPr>
            <p:cNvSpPr/>
            <p:nvPr/>
          </p:nvSpPr>
          <p:spPr>
            <a:xfrm>
              <a:off x="3791139" y="700390"/>
              <a:ext cx="196092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61F9AC86-D812-A0D4-8D1D-57196421E90B}"/>
                </a:ext>
              </a:extLst>
            </p:cNvPr>
            <p:cNvSpPr/>
            <p:nvPr/>
          </p:nvSpPr>
          <p:spPr>
            <a:xfrm rot="10800000">
              <a:off x="3792254" y="2474716"/>
              <a:ext cx="196093" cy="18677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3BBBC0A-A890-0033-1468-F019D3595D08}"/>
                </a:ext>
              </a:extLst>
            </p:cNvPr>
            <p:cNvSpPr/>
            <p:nvPr/>
          </p:nvSpPr>
          <p:spPr>
            <a:xfrm>
              <a:off x="3791131" y="1677382"/>
              <a:ext cx="196092" cy="797336"/>
            </a:xfrm>
            <a:prstGeom prst="rect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081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897" y="279898"/>
            <a:ext cx="8794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/>
              <a:t>ʔuləhaydxʷ</a:t>
            </a:r>
            <a:r>
              <a:rPr lang="en-US" sz="3400" b="1" dirty="0"/>
              <a:t> </a:t>
            </a:r>
            <a:r>
              <a:rPr lang="en-US" sz="3400" b="1" dirty="0" err="1"/>
              <a:t>čəɫ</a:t>
            </a:r>
            <a:r>
              <a:rPr lang="en-US" sz="3400" b="1" dirty="0"/>
              <a:t> </a:t>
            </a:r>
            <a:r>
              <a:rPr lang="en-US" sz="3400" b="1" dirty="0" err="1"/>
              <a:t>ti</a:t>
            </a:r>
            <a:r>
              <a:rPr lang="en-US" sz="3400" b="1" dirty="0"/>
              <a:t> </a:t>
            </a:r>
            <a:r>
              <a:rPr lang="en-US" sz="3400" b="1" dirty="0" err="1"/>
              <a:t>qa</a:t>
            </a:r>
            <a:r>
              <a:rPr lang="en-US" sz="3400" b="1" dirty="0"/>
              <a:t> </a:t>
            </a:r>
            <a:r>
              <a:rPr lang="en-US" sz="3400" b="1" dirty="0" err="1"/>
              <a:t>syəcəb</a:t>
            </a:r>
            <a:r>
              <a:rPr lang="en-US" sz="3400" b="1" dirty="0"/>
              <a:t> </a:t>
            </a:r>
            <a:r>
              <a:rPr lang="en-US" sz="3400" b="1" dirty="0" err="1"/>
              <a:t>ʔə</a:t>
            </a:r>
            <a:r>
              <a:rPr lang="en-US" sz="3400" b="1" dirty="0"/>
              <a:t> </a:t>
            </a:r>
            <a:r>
              <a:rPr lang="en-US" sz="3400" b="1" dirty="0" err="1"/>
              <a:t>ti</a:t>
            </a:r>
            <a:r>
              <a:rPr lang="en-US" sz="3400" b="1" dirty="0"/>
              <a:t> </a:t>
            </a:r>
            <a:r>
              <a:rPr lang="en-US" sz="3400" b="1" dirty="0" err="1"/>
              <a:t>dəxʷuləhalčəɫ</a:t>
            </a:r>
            <a:r>
              <a:rPr lang="en-US" sz="34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910225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F7F7F"/>
                </a:solidFill>
              </a:rPr>
              <a:t>We’ve learned a lot of information on the reasons we play bone games.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967" y="6002725"/>
            <a:ext cx="8503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F7F7F"/>
                </a:solidFill>
              </a:rPr>
              <a:t>Language Program playing </a:t>
            </a:r>
            <a:r>
              <a:rPr lang="en-US" sz="1600" dirty="0" err="1">
                <a:solidFill>
                  <a:srgbClr val="7F7F7F"/>
                </a:solidFill>
              </a:rPr>
              <a:t>Bonegames</a:t>
            </a:r>
            <a:r>
              <a:rPr lang="en-US" sz="1600" dirty="0">
                <a:solidFill>
                  <a:srgbClr val="7F7F7F"/>
                </a:solidFill>
              </a:rPr>
              <a:t> at Chief </a:t>
            </a:r>
            <a:r>
              <a:rPr lang="en-US" sz="1600" dirty="0" err="1">
                <a:solidFill>
                  <a:srgbClr val="7F7F7F"/>
                </a:solidFill>
              </a:rPr>
              <a:t>Leschi</a:t>
            </a:r>
            <a:r>
              <a:rPr lang="en-US" sz="1600" dirty="0">
                <a:solidFill>
                  <a:srgbClr val="7F7F7F"/>
                </a:solidFill>
              </a:rPr>
              <a:t> Schools and Community Lushootseed Class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7871" y="1756502"/>
            <a:ext cx="8648258" cy="4183626"/>
            <a:chOff x="320845" y="1756502"/>
            <a:chExt cx="8648258" cy="4183626"/>
          </a:xfrm>
        </p:grpSpPr>
        <p:pic>
          <p:nvPicPr>
            <p:cNvPr id="2" name="Picture 1" descr="IMG_7094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935" y="1756503"/>
              <a:ext cx="5578168" cy="4183624"/>
            </a:xfrm>
            <a:prstGeom prst="rect">
              <a:avLst/>
            </a:prstGeom>
          </p:spPr>
        </p:pic>
        <p:pic>
          <p:nvPicPr>
            <p:cNvPr id="6" name="Picture 5" descr="IMG_0605.JPE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"/>
            <a:stretch/>
          </p:blipFill>
          <p:spPr>
            <a:xfrm rot="5400000">
              <a:off x="-100808" y="2178155"/>
              <a:ext cx="4183626" cy="3340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927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 rot="16200000">
            <a:off x="3536710" y="2882666"/>
            <a:ext cx="91470" cy="835026"/>
            <a:chOff x="3791130" y="700391"/>
            <a:chExt cx="196093" cy="1774326"/>
          </a:xfrm>
        </p:grpSpPr>
        <p:sp>
          <p:nvSpPr>
            <p:cNvPr id="4" name="Rectangle 3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 rot="16200000">
            <a:off x="3536710" y="3162870"/>
            <a:ext cx="91470" cy="835026"/>
            <a:chOff x="3791130" y="700391"/>
            <a:chExt cx="196093" cy="1774326"/>
          </a:xfrm>
        </p:grpSpPr>
        <p:sp>
          <p:nvSpPr>
            <p:cNvPr id="61" name="Rectangle 60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 rot="16200000">
            <a:off x="3536710" y="3443075"/>
            <a:ext cx="91470" cy="835026"/>
            <a:chOff x="3791130" y="700391"/>
            <a:chExt cx="196093" cy="1774326"/>
          </a:xfrm>
        </p:grpSpPr>
        <p:sp>
          <p:nvSpPr>
            <p:cNvPr id="64" name="Rectangle 63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 rot="16200000">
            <a:off x="3536710" y="3723280"/>
            <a:ext cx="91470" cy="835026"/>
            <a:chOff x="3791130" y="700391"/>
            <a:chExt cx="196093" cy="1774326"/>
          </a:xfrm>
        </p:grpSpPr>
        <p:sp>
          <p:nvSpPr>
            <p:cNvPr id="67" name="Rectangle 66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 rot="16200000">
            <a:off x="3536710" y="4003484"/>
            <a:ext cx="91470" cy="835026"/>
            <a:chOff x="3791130" y="700391"/>
            <a:chExt cx="196093" cy="1774326"/>
          </a:xfrm>
        </p:grpSpPr>
        <p:sp>
          <p:nvSpPr>
            <p:cNvPr id="70" name="Rectangle 69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 rot="5400000">
            <a:off x="5563948" y="2882666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73" name="Rectangle 72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 rot="5400000">
            <a:off x="5563948" y="3162870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76" name="Rectangle 75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 rot="5400000">
            <a:off x="5563948" y="3443075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79" name="Rectangle 78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79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 rot="5400000">
            <a:off x="5563948" y="3723280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82" name="Rectangle 81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 rot="5400000">
            <a:off x="5563948" y="4003484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85" name="Rectangle 84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550068" y="3222625"/>
            <a:ext cx="91992" cy="1275926"/>
            <a:chOff x="3791130" y="700391"/>
            <a:chExt cx="197211" cy="1961099"/>
          </a:xfrm>
          <a:solidFill>
            <a:schemeClr val="accent5">
              <a:lumMod val="75000"/>
            </a:schemeClr>
          </a:solidFill>
        </p:grpSpPr>
        <p:sp>
          <p:nvSpPr>
            <p:cNvPr id="88" name="Rectangle 87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/>
          </p:nvSpPr>
          <p:spPr>
            <a:xfrm>
              <a:off x="3791130" y="700391"/>
              <a:ext cx="196092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/>
            <p:cNvSpPr/>
            <p:nvPr/>
          </p:nvSpPr>
          <p:spPr>
            <a:xfrm rot="10800000">
              <a:off x="3792248" y="2474718"/>
              <a:ext cx="196093" cy="18677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791131" y="1677382"/>
              <a:ext cx="196092" cy="797336"/>
            </a:xfrm>
            <a:prstGeom prst="rect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ounded Rectangle 92"/>
          <p:cNvSpPr/>
          <p:nvPr/>
        </p:nvSpPr>
        <p:spPr>
          <a:xfrm>
            <a:off x="3918346" y="1900436"/>
            <a:ext cx="275308" cy="82599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4856379" y="1900436"/>
            <a:ext cx="275308" cy="825997"/>
            <a:chOff x="4685774" y="1900436"/>
            <a:chExt cx="275308" cy="825997"/>
          </a:xfrm>
        </p:grpSpPr>
        <p:sp>
          <p:nvSpPr>
            <p:cNvPr id="94" name="Rounded Rectangle 93"/>
            <p:cNvSpPr/>
            <p:nvPr/>
          </p:nvSpPr>
          <p:spPr>
            <a:xfrm>
              <a:off x="4685774" y="1900436"/>
              <a:ext cx="275308" cy="82599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85774" y="2216597"/>
              <a:ext cx="275308" cy="193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Rounded Rectangle 97"/>
          <p:cNvSpPr/>
          <p:nvPr/>
        </p:nvSpPr>
        <p:spPr>
          <a:xfrm>
            <a:off x="4856379" y="4994744"/>
            <a:ext cx="275308" cy="82599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4006244" y="4994744"/>
            <a:ext cx="275308" cy="825997"/>
            <a:chOff x="4685774" y="1900436"/>
            <a:chExt cx="275308" cy="825997"/>
          </a:xfrm>
        </p:grpSpPr>
        <p:sp>
          <p:nvSpPr>
            <p:cNvPr id="100" name="Rounded Rectangle 99"/>
            <p:cNvSpPr/>
            <p:nvPr/>
          </p:nvSpPr>
          <p:spPr>
            <a:xfrm>
              <a:off x="4685774" y="1900436"/>
              <a:ext cx="275308" cy="82599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685774" y="2216597"/>
              <a:ext cx="275308" cy="193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/>
              <a:t>sləhal</a:t>
            </a:r>
            <a:endParaRPr lang="en-US" sz="6600" dirty="0"/>
          </a:p>
        </p:txBody>
      </p:sp>
      <p:sp>
        <p:nvSpPr>
          <p:cNvPr id="110" name="Oval 109"/>
          <p:cNvSpPr/>
          <p:nvPr/>
        </p:nvSpPr>
        <p:spPr>
          <a:xfrm>
            <a:off x="2681948" y="1571458"/>
            <a:ext cx="3780104" cy="448679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0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8" grpId="0" animBg="1"/>
      <p:bldP spid="102" grpId="0"/>
      <p:bldP spid="1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/>
              <a:t>sləhal</a:t>
            </a:r>
            <a:endParaRPr lang="en-US" sz="6600" dirty="0"/>
          </a:p>
        </p:txBody>
      </p:sp>
      <p:grpSp>
        <p:nvGrpSpPr>
          <p:cNvPr id="97" name="Group 96"/>
          <p:cNvGrpSpPr/>
          <p:nvPr/>
        </p:nvGrpSpPr>
        <p:grpSpPr>
          <a:xfrm>
            <a:off x="5361687" y="2196673"/>
            <a:ext cx="842200" cy="2526823"/>
            <a:chOff x="4685774" y="1900436"/>
            <a:chExt cx="275308" cy="825997"/>
          </a:xfrm>
        </p:grpSpPr>
        <p:sp>
          <p:nvSpPr>
            <p:cNvPr id="94" name="Rounded Rectangle 93"/>
            <p:cNvSpPr/>
            <p:nvPr/>
          </p:nvSpPr>
          <p:spPr>
            <a:xfrm>
              <a:off x="4685774" y="1900436"/>
              <a:ext cx="275308" cy="82599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85774" y="2216597"/>
              <a:ext cx="275308" cy="193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ounded Rectangle 92"/>
          <p:cNvSpPr/>
          <p:nvPr/>
        </p:nvSpPr>
        <p:spPr>
          <a:xfrm>
            <a:off x="2940113" y="2196673"/>
            <a:ext cx="842200" cy="252682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55022" y="4802672"/>
            <a:ext cx="2421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sɫaday</a:t>
            </a:r>
            <a:r>
              <a:rPr lang="en-US" sz="3600" dirty="0"/>
              <a:t>’</a:t>
            </a:r>
          </a:p>
          <a:p>
            <a:pPr algn="ctr"/>
            <a:r>
              <a:rPr lang="en-US" dirty="0"/>
              <a:t>(woman)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576596" y="4817829"/>
            <a:ext cx="2421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stubš</a:t>
            </a:r>
          </a:p>
          <a:p>
            <a:pPr algn="ctr"/>
            <a:r>
              <a:rPr lang="en-US" dirty="0"/>
              <a:t>(man)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00960" y="2196673"/>
            <a:ext cx="842200" cy="252682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16234" y="2196673"/>
            <a:ext cx="842200" cy="2526823"/>
            <a:chOff x="4685774" y="1900436"/>
            <a:chExt cx="275308" cy="825997"/>
          </a:xfrm>
        </p:grpSpPr>
        <p:sp>
          <p:nvSpPr>
            <p:cNvPr id="11" name="Rounded Rectangle 10"/>
            <p:cNvSpPr/>
            <p:nvPr/>
          </p:nvSpPr>
          <p:spPr>
            <a:xfrm>
              <a:off x="4685774" y="1900436"/>
              <a:ext cx="275308" cy="82599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85774" y="2216597"/>
              <a:ext cx="275308" cy="193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52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2" grpId="0"/>
      <p:bldP spid="92" grpId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80894" y="3054378"/>
            <a:ext cx="2291894" cy="1594272"/>
            <a:chOff x="1480894" y="3054378"/>
            <a:chExt cx="2291894" cy="1594272"/>
          </a:xfrm>
        </p:grpSpPr>
        <p:grpSp>
          <p:nvGrpSpPr>
            <p:cNvPr id="59" name="Group 58"/>
            <p:cNvGrpSpPr/>
            <p:nvPr/>
          </p:nvGrpSpPr>
          <p:grpSpPr>
            <a:xfrm>
              <a:off x="3599174" y="3054378"/>
              <a:ext cx="173614" cy="1584912"/>
              <a:chOff x="3791130" y="700391"/>
              <a:chExt cx="196093" cy="177432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solidFill>
                <a:srgbClr val="95373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069604" y="3054378"/>
              <a:ext cx="173614" cy="1584912"/>
              <a:chOff x="3791130" y="700391"/>
              <a:chExt cx="196093" cy="1774326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solidFill>
                <a:srgbClr val="95373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2540034" y="3058772"/>
              <a:ext cx="173614" cy="1584912"/>
              <a:chOff x="3791130" y="700391"/>
              <a:chExt cx="196093" cy="1774326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solidFill>
                <a:srgbClr val="95373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2010464" y="3063738"/>
              <a:ext cx="173614" cy="1584912"/>
              <a:chOff x="3791130" y="700391"/>
              <a:chExt cx="196093" cy="1774326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solidFill>
                <a:srgbClr val="95373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1480894" y="3063738"/>
              <a:ext cx="173614" cy="1584912"/>
              <a:chOff x="3791130" y="700391"/>
              <a:chExt cx="196093" cy="1774326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solidFill>
                <a:srgbClr val="95373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371216" y="3063738"/>
            <a:ext cx="2291891" cy="1594272"/>
            <a:chOff x="5371216" y="3063738"/>
            <a:chExt cx="2291891" cy="1594272"/>
          </a:xfrm>
        </p:grpSpPr>
        <p:grpSp>
          <p:nvGrpSpPr>
            <p:cNvPr id="72" name="Group 71"/>
            <p:cNvGrpSpPr/>
            <p:nvPr/>
          </p:nvGrpSpPr>
          <p:grpSpPr>
            <a:xfrm>
              <a:off x="6430356" y="3073098"/>
              <a:ext cx="173614" cy="1584912"/>
              <a:chOff x="3791130" y="700391"/>
              <a:chExt cx="196093" cy="177432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73" name="Rectangle 72"/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5371216" y="3073098"/>
              <a:ext cx="173614" cy="1584912"/>
              <a:chOff x="3791130" y="700391"/>
              <a:chExt cx="196093" cy="177432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5900786" y="3068132"/>
              <a:ext cx="173614" cy="1584912"/>
              <a:chOff x="3791130" y="700391"/>
              <a:chExt cx="196093" cy="177432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79" name="Rectangle 78"/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7489493" y="3063738"/>
              <a:ext cx="173614" cy="1584912"/>
              <a:chOff x="3791130" y="700391"/>
              <a:chExt cx="196093" cy="177432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81"/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959926" y="3068132"/>
              <a:ext cx="173614" cy="1584912"/>
              <a:chOff x="3791130" y="700391"/>
              <a:chExt cx="196093" cy="177432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5" name="Rectangle 84"/>
              <p:cNvSpPr/>
              <p:nvPr/>
            </p:nvSpPr>
            <p:spPr>
              <a:xfrm>
                <a:off x="3791130" y="887163"/>
                <a:ext cx="196093" cy="158755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3791130" y="700391"/>
                <a:ext cx="196093" cy="186772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4484693" y="2649712"/>
            <a:ext cx="174608" cy="2421753"/>
            <a:chOff x="3791131" y="700390"/>
            <a:chExt cx="197216" cy="1961098"/>
          </a:xfrm>
          <a:solidFill>
            <a:schemeClr val="accent5">
              <a:lumMod val="75000"/>
            </a:schemeClr>
          </a:solidFill>
        </p:grpSpPr>
        <p:sp>
          <p:nvSpPr>
            <p:cNvPr id="88" name="Rectangle 87"/>
            <p:cNvSpPr/>
            <p:nvPr/>
          </p:nvSpPr>
          <p:spPr>
            <a:xfrm>
              <a:off x="3791139" y="887162"/>
              <a:ext cx="196093" cy="158755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/>
          </p:nvSpPr>
          <p:spPr>
            <a:xfrm>
              <a:off x="3791139" y="700390"/>
              <a:ext cx="196092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/>
            <p:cNvSpPr/>
            <p:nvPr/>
          </p:nvSpPr>
          <p:spPr>
            <a:xfrm rot="10800000">
              <a:off x="3792254" y="2474716"/>
              <a:ext cx="196093" cy="18677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791131" y="1677382"/>
              <a:ext cx="196092" cy="797336"/>
            </a:xfrm>
            <a:prstGeom prst="rect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/>
              <a:t>c’əlalq</a:t>
            </a:r>
            <a:endParaRPr lang="en-US" sz="6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50938" y="1638209"/>
            <a:ext cx="2295367" cy="830070"/>
            <a:chOff x="3450938" y="1638209"/>
            <a:chExt cx="2295367" cy="830070"/>
          </a:xfrm>
        </p:grpSpPr>
        <p:sp>
          <p:nvSpPr>
            <p:cNvPr id="5" name="TextBox 4"/>
            <p:cNvSpPr txBox="1"/>
            <p:nvPr/>
          </p:nvSpPr>
          <p:spPr>
            <a:xfrm>
              <a:off x="3450938" y="1638209"/>
              <a:ext cx="2295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kiktagʷil</a:t>
              </a:r>
              <a:endParaRPr lang="en-US" sz="28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4585064" y="2161429"/>
              <a:ext cx="27115" cy="3068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13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 rot="5400000">
            <a:off x="4434630" y="1818335"/>
            <a:ext cx="274741" cy="3810567"/>
            <a:chOff x="3791131" y="700390"/>
            <a:chExt cx="197216" cy="1961098"/>
          </a:xfrm>
          <a:solidFill>
            <a:schemeClr val="accent5">
              <a:lumMod val="75000"/>
            </a:schemeClr>
          </a:solidFill>
        </p:grpSpPr>
        <p:sp>
          <p:nvSpPr>
            <p:cNvPr id="88" name="Rectangle 87"/>
            <p:cNvSpPr/>
            <p:nvPr/>
          </p:nvSpPr>
          <p:spPr>
            <a:xfrm>
              <a:off x="3791139" y="887162"/>
              <a:ext cx="196093" cy="158755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/>
          </p:nvSpPr>
          <p:spPr>
            <a:xfrm>
              <a:off x="3791139" y="700390"/>
              <a:ext cx="196092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/>
            <p:cNvSpPr/>
            <p:nvPr/>
          </p:nvSpPr>
          <p:spPr>
            <a:xfrm rot="10800000">
              <a:off x="3792254" y="2474716"/>
              <a:ext cx="196093" cy="18677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791131" y="1677382"/>
              <a:ext cx="196092" cy="797336"/>
            </a:xfrm>
            <a:prstGeom prst="rect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/>
              <a:t>ʔukiktagʷil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199693" y="6269943"/>
            <a:ext cx="154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(practice)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4260" y="1361359"/>
            <a:ext cx="3915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We play for the kick stick.</a:t>
            </a:r>
          </a:p>
        </p:txBody>
      </p:sp>
    </p:spTree>
    <p:extLst>
      <p:ext uri="{BB962C8B-B14F-4D97-AF65-F5344CB8AC3E}">
        <p14:creationId xmlns:p14="http://schemas.microsoft.com/office/powerpoint/2010/main" val="27996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61770" y="2102784"/>
            <a:ext cx="798992" cy="883503"/>
            <a:chOff x="780899" y="2334974"/>
            <a:chExt cx="970206" cy="1072827"/>
          </a:xfrm>
        </p:grpSpPr>
        <p:sp>
          <p:nvSpPr>
            <p:cNvPr id="7" name="Oval 6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61770" y="3064653"/>
            <a:ext cx="798992" cy="883503"/>
            <a:chOff x="780899" y="2334974"/>
            <a:chExt cx="970206" cy="10728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Oval 10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61770" y="4073216"/>
            <a:ext cx="798992" cy="883503"/>
            <a:chOff x="780899" y="2334974"/>
            <a:chExt cx="970206" cy="1072827"/>
          </a:xfrm>
        </p:grpSpPr>
        <p:sp>
          <p:nvSpPr>
            <p:cNvPr id="19" name="Oval 18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61770" y="5119136"/>
            <a:ext cx="798992" cy="883503"/>
            <a:chOff x="780899" y="2334974"/>
            <a:chExt cx="970206" cy="1072827"/>
          </a:xfrm>
        </p:grpSpPr>
        <p:sp>
          <p:nvSpPr>
            <p:cNvPr id="23" name="Oval 22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4071" y="2102784"/>
            <a:ext cx="798992" cy="883503"/>
            <a:chOff x="780899" y="2334974"/>
            <a:chExt cx="970206" cy="1072827"/>
          </a:xfrm>
        </p:grpSpPr>
        <p:sp>
          <p:nvSpPr>
            <p:cNvPr id="27" name="Oval 26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54071" y="3064653"/>
            <a:ext cx="798992" cy="883503"/>
            <a:chOff x="780899" y="2334974"/>
            <a:chExt cx="970206" cy="10728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1" name="Oval 30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54071" y="4073216"/>
            <a:ext cx="798992" cy="883503"/>
            <a:chOff x="780899" y="2334974"/>
            <a:chExt cx="970206" cy="1072827"/>
          </a:xfrm>
        </p:grpSpPr>
        <p:sp>
          <p:nvSpPr>
            <p:cNvPr id="35" name="Oval 34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54071" y="5119136"/>
            <a:ext cx="798992" cy="883503"/>
            <a:chOff x="780899" y="2334974"/>
            <a:chExt cx="970206" cy="1072827"/>
          </a:xfrm>
        </p:grpSpPr>
        <p:sp>
          <p:nvSpPr>
            <p:cNvPr id="39" name="Oval 38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/>
              <a:t>ʔuləhal</a:t>
            </a:r>
            <a:r>
              <a:rPr lang="en-US" sz="6600" dirty="0"/>
              <a:t> </a:t>
            </a:r>
            <a:r>
              <a:rPr lang="en-US" sz="6600" dirty="0" err="1"/>
              <a:t>čəɫ</a:t>
            </a:r>
            <a:endParaRPr lang="en-US" sz="6600" dirty="0"/>
          </a:p>
        </p:txBody>
      </p:sp>
      <p:grpSp>
        <p:nvGrpSpPr>
          <p:cNvPr id="5" name="Group 4"/>
          <p:cNvGrpSpPr/>
          <p:nvPr/>
        </p:nvGrpSpPr>
        <p:grpSpPr>
          <a:xfrm>
            <a:off x="7369295" y="3259876"/>
            <a:ext cx="1556697" cy="923330"/>
            <a:chOff x="7369295" y="3259876"/>
            <a:chExt cx="1556697" cy="923330"/>
          </a:xfrm>
        </p:grpSpPr>
        <p:sp>
          <p:nvSpPr>
            <p:cNvPr id="43" name="TextBox 42"/>
            <p:cNvSpPr txBox="1"/>
            <p:nvPr/>
          </p:nvSpPr>
          <p:spPr>
            <a:xfrm>
              <a:off x="7722079" y="3259876"/>
              <a:ext cx="12039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ʔuc’əldub</a:t>
              </a:r>
              <a:endParaRPr lang="en-US" dirty="0"/>
            </a:p>
            <a:p>
              <a:r>
                <a:rPr lang="en-US" dirty="0" err="1"/>
                <a:t>ʔə</a:t>
              </a:r>
              <a:r>
                <a:rPr lang="en-US" dirty="0"/>
                <a:t> </a:t>
              </a:r>
              <a:r>
                <a:rPr lang="en-US" dirty="0" err="1"/>
                <a:t>čatələ</a:t>
              </a:r>
              <a:r>
                <a:rPr lang="en-US" dirty="0"/>
                <a:t> </a:t>
              </a:r>
              <a:r>
                <a:rPr lang="en-US" dirty="0" err="1"/>
                <a:t>ti</a:t>
              </a:r>
              <a:endParaRPr lang="en-US" dirty="0"/>
            </a:p>
            <a:p>
              <a:r>
                <a:rPr lang="en-US" dirty="0" err="1"/>
                <a:t>kiktagʷil</a:t>
              </a:r>
              <a:endParaRPr lang="en-US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7369295" y="3626118"/>
              <a:ext cx="352784" cy="1323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16200000">
            <a:off x="3366105" y="2882666"/>
            <a:ext cx="91470" cy="835026"/>
            <a:chOff x="3791130" y="700391"/>
            <a:chExt cx="196093" cy="1774326"/>
          </a:xfrm>
        </p:grpSpPr>
        <p:sp>
          <p:nvSpPr>
            <p:cNvPr id="46" name="Rectangle 45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 rot="16200000">
            <a:off x="3366105" y="3162870"/>
            <a:ext cx="91470" cy="835026"/>
            <a:chOff x="3791130" y="700391"/>
            <a:chExt cx="196093" cy="1774326"/>
          </a:xfrm>
        </p:grpSpPr>
        <p:sp>
          <p:nvSpPr>
            <p:cNvPr id="49" name="Rectangle 48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 rot="16200000">
            <a:off x="3366105" y="3443075"/>
            <a:ext cx="91470" cy="835026"/>
            <a:chOff x="3791130" y="700391"/>
            <a:chExt cx="196093" cy="1774326"/>
          </a:xfrm>
        </p:grpSpPr>
        <p:sp>
          <p:nvSpPr>
            <p:cNvPr id="52" name="Rectangle 51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3366105" y="3723280"/>
            <a:ext cx="91470" cy="835026"/>
            <a:chOff x="3791130" y="700391"/>
            <a:chExt cx="196093" cy="1774326"/>
          </a:xfrm>
        </p:grpSpPr>
        <p:sp>
          <p:nvSpPr>
            <p:cNvPr id="55" name="Rectangle 54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 rot="16200000">
            <a:off x="3366105" y="4003484"/>
            <a:ext cx="91470" cy="835026"/>
            <a:chOff x="3791130" y="700391"/>
            <a:chExt cx="196093" cy="1774326"/>
          </a:xfrm>
        </p:grpSpPr>
        <p:sp>
          <p:nvSpPr>
            <p:cNvPr id="58" name="Rectangle 57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 rot="5400000">
            <a:off x="5393343" y="2882666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61" name="Rectangle 60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 rot="5400000">
            <a:off x="5393343" y="3162870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64" name="Rectangle 63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 rot="5400000">
            <a:off x="5393343" y="3443075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67" name="Rectangle 66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 rot="5400000">
            <a:off x="5393343" y="3723280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70" name="Rectangle 69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 rot="5400000">
            <a:off x="5393343" y="4003484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73" name="Rectangle 72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 rot="5400000">
            <a:off x="8242033" y="3691303"/>
            <a:ext cx="91992" cy="1275926"/>
            <a:chOff x="3791130" y="700391"/>
            <a:chExt cx="197211" cy="1961099"/>
          </a:xfrm>
          <a:solidFill>
            <a:schemeClr val="accent5">
              <a:lumMod val="75000"/>
            </a:schemeClr>
          </a:solidFill>
        </p:grpSpPr>
        <p:sp>
          <p:nvSpPr>
            <p:cNvPr id="76" name="Rectangle 75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3791130" y="700391"/>
              <a:ext cx="196092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77"/>
            <p:cNvSpPr/>
            <p:nvPr/>
          </p:nvSpPr>
          <p:spPr>
            <a:xfrm rot="10800000">
              <a:off x="3792248" y="2474718"/>
              <a:ext cx="196093" cy="18677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791131" y="1677382"/>
              <a:ext cx="196092" cy="797336"/>
            </a:xfrm>
            <a:prstGeom prst="rect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86182" y="1585576"/>
            <a:ext cx="3883283" cy="1760338"/>
            <a:chOff x="2586182" y="1585576"/>
            <a:chExt cx="3883283" cy="1760338"/>
          </a:xfrm>
        </p:grpSpPr>
        <p:sp>
          <p:nvSpPr>
            <p:cNvPr id="14" name="TextBox 13"/>
            <p:cNvSpPr txBox="1"/>
            <p:nvPr/>
          </p:nvSpPr>
          <p:spPr>
            <a:xfrm>
              <a:off x="3880702" y="1585576"/>
              <a:ext cx="13210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/>
                <a:t>čatələ</a:t>
              </a:r>
              <a:endParaRPr lang="en-US" sz="36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2586182" y="2102784"/>
              <a:ext cx="1325308" cy="12431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5144157" y="2102784"/>
              <a:ext cx="1325308" cy="12431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5768693" y="5319745"/>
            <a:ext cx="509202" cy="500996"/>
            <a:chOff x="5768693" y="5319745"/>
            <a:chExt cx="509202" cy="500996"/>
          </a:xfrm>
        </p:grpSpPr>
        <p:sp>
          <p:nvSpPr>
            <p:cNvPr id="80" name="Rounded Rectangle 79"/>
            <p:cNvSpPr/>
            <p:nvPr/>
          </p:nvSpPr>
          <p:spPr>
            <a:xfrm>
              <a:off x="5768693" y="5319745"/>
              <a:ext cx="166984" cy="5009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110911" y="5319745"/>
              <a:ext cx="166984" cy="500996"/>
              <a:chOff x="4685774" y="1900436"/>
              <a:chExt cx="275308" cy="825997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4685774" y="1900436"/>
                <a:ext cx="275308" cy="825997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685774" y="2216597"/>
                <a:ext cx="275308" cy="1936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5768693" y="2303393"/>
            <a:ext cx="509202" cy="500996"/>
            <a:chOff x="5768693" y="2303393"/>
            <a:chExt cx="509202" cy="500996"/>
          </a:xfrm>
        </p:grpSpPr>
        <p:sp>
          <p:nvSpPr>
            <p:cNvPr id="84" name="Rounded Rectangle 83"/>
            <p:cNvSpPr/>
            <p:nvPr/>
          </p:nvSpPr>
          <p:spPr>
            <a:xfrm>
              <a:off x="6110911" y="2303393"/>
              <a:ext cx="166984" cy="5009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768693" y="2303393"/>
              <a:ext cx="166984" cy="500996"/>
              <a:chOff x="4685774" y="1900436"/>
              <a:chExt cx="275308" cy="825997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4685774" y="1900436"/>
                <a:ext cx="275308" cy="825997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4685774" y="2216597"/>
                <a:ext cx="275308" cy="1936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767667" y="2108418"/>
            <a:ext cx="150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F7F7F"/>
                </a:solidFill>
              </a:rPr>
              <a:t>team captain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38928" y="4495054"/>
            <a:ext cx="1502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F7F7F"/>
                </a:solidFill>
              </a:rPr>
              <a:t>The team captain won the kick stick</a:t>
            </a:r>
          </a:p>
        </p:txBody>
      </p:sp>
    </p:spTree>
    <p:extLst>
      <p:ext uri="{BB962C8B-B14F-4D97-AF65-F5344CB8AC3E}">
        <p14:creationId xmlns:p14="http://schemas.microsoft.com/office/powerpoint/2010/main" val="21333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/>
              <a:t>təc</a:t>
            </a:r>
            <a:r>
              <a:rPr lang="en-US" sz="6600" dirty="0"/>
              <a:t>̌’</a:t>
            </a:r>
            <a:r>
              <a:rPr lang="en-US" sz="6600" dirty="0" err="1"/>
              <a:t>əd</a:t>
            </a:r>
            <a:endParaRPr lang="en-US" sz="6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51716" y="1644231"/>
            <a:ext cx="2326679" cy="2034333"/>
            <a:chOff x="1351716" y="1644231"/>
            <a:chExt cx="2326679" cy="2034333"/>
          </a:xfrm>
        </p:grpSpPr>
        <p:pic>
          <p:nvPicPr>
            <p:cNvPr id="3" name="Picture 2" descr="lef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761" y="1923584"/>
              <a:ext cx="2220589" cy="17549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51716" y="1644231"/>
              <a:ext cx="23266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/>
                <a:t>qəlaligʷəd</a:t>
              </a:r>
              <a:endParaRPr lang="en-US" sz="4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22922" y="1756012"/>
            <a:ext cx="2620478" cy="1922013"/>
            <a:chOff x="5122922" y="1756012"/>
            <a:chExt cx="2620478" cy="1922013"/>
          </a:xfrm>
        </p:grpSpPr>
        <p:pic>
          <p:nvPicPr>
            <p:cNvPr id="5" name="Picture 4" descr="righ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867" y="1923045"/>
              <a:ext cx="2220588" cy="17549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122922" y="1756012"/>
              <a:ext cx="26204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/>
                <a:t>dᶻəhaligʷəd</a:t>
              </a:r>
              <a:endParaRPr lang="en-US" sz="4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33502" y="3989121"/>
            <a:ext cx="2220588" cy="2142199"/>
            <a:chOff x="1633502" y="3989121"/>
            <a:chExt cx="2220588" cy="2142199"/>
          </a:xfrm>
        </p:grpSpPr>
        <p:pic>
          <p:nvPicPr>
            <p:cNvPr id="6" name="Picture 5" descr="cen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502" y="4376340"/>
              <a:ext cx="2220588" cy="17549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813894" y="3989121"/>
              <a:ext cx="18598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/>
                <a:t>dəgʷbid</a:t>
              </a:r>
              <a:endParaRPr lang="en-US" sz="4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37142" y="3865474"/>
            <a:ext cx="2220588" cy="2462866"/>
            <a:chOff x="5537142" y="3865474"/>
            <a:chExt cx="2220588" cy="2462866"/>
          </a:xfrm>
        </p:grpSpPr>
        <p:pic>
          <p:nvPicPr>
            <p:cNvPr id="4" name="Picture 3" descr="outsid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39396">
              <a:off x="5537142" y="4573360"/>
              <a:ext cx="2220588" cy="175498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738961" y="3865474"/>
              <a:ext cx="16614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/>
                <a:t>p’alq’is</a:t>
              </a:r>
              <a:endParaRPr lang="en-US" sz="40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96575" y="1174838"/>
            <a:ext cx="950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1724159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 flipH="1">
            <a:off x="2483703" y="4108757"/>
            <a:ext cx="431101" cy="1293416"/>
            <a:chOff x="4685774" y="1900436"/>
            <a:chExt cx="275308" cy="825997"/>
          </a:xfrm>
        </p:grpSpPr>
        <p:sp>
          <p:nvSpPr>
            <p:cNvPr id="94" name="Rounded Rectangle 93"/>
            <p:cNvSpPr/>
            <p:nvPr/>
          </p:nvSpPr>
          <p:spPr>
            <a:xfrm>
              <a:off x="4685774" y="1900436"/>
              <a:ext cx="275308" cy="82599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85774" y="2216597"/>
              <a:ext cx="275308" cy="193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ounded Rectangle 92"/>
          <p:cNvSpPr/>
          <p:nvPr/>
        </p:nvSpPr>
        <p:spPr>
          <a:xfrm flipH="1">
            <a:off x="1513592" y="4108757"/>
            <a:ext cx="431101" cy="129341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ef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69" y="1482984"/>
            <a:ext cx="2657778" cy="21005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flipH="1">
            <a:off x="7321912" y="4108757"/>
            <a:ext cx="431101" cy="1293416"/>
            <a:chOff x="4685774" y="1900436"/>
            <a:chExt cx="275308" cy="825997"/>
          </a:xfrm>
        </p:grpSpPr>
        <p:sp>
          <p:nvSpPr>
            <p:cNvPr id="14" name="Rounded Rectangle 13"/>
            <p:cNvSpPr/>
            <p:nvPr/>
          </p:nvSpPr>
          <p:spPr>
            <a:xfrm>
              <a:off x="4685774" y="1900436"/>
              <a:ext cx="275308" cy="82599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85774" y="2216597"/>
              <a:ext cx="275308" cy="193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5"/>
          <p:cNvSpPr/>
          <p:nvPr/>
        </p:nvSpPr>
        <p:spPr>
          <a:xfrm flipH="1">
            <a:off x="6351801" y="4108757"/>
            <a:ext cx="431101" cy="129341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89971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/>
              <a:t>qəlaligʷəd</a:t>
            </a:r>
            <a:endParaRPr lang="en-US" sz="6600" dirty="0"/>
          </a:p>
        </p:txBody>
      </p:sp>
      <p:sp>
        <p:nvSpPr>
          <p:cNvPr id="4" name="Oval 3"/>
          <p:cNvSpPr/>
          <p:nvPr/>
        </p:nvSpPr>
        <p:spPr>
          <a:xfrm>
            <a:off x="1192272" y="3870720"/>
            <a:ext cx="1105877" cy="17712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013202" y="3870720"/>
            <a:ext cx="1105877" cy="17712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27070" y="1185420"/>
            <a:ext cx="1689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 the left</a:t>
            </a:r>
          </a:p>
        </p:txBody>
      </p:sp>
    </p:spTree>
    <p:extLst>
      <p:ext uri="{BB962C8B-B14F-4D97-AF65-F5344CB8AC3E}">
        <p14:creationId xmlns:p14="http://schemas.microsoft.com/office/powerpoint/2010/main" val="116608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 flipH="1">
            <a:off x="2483703" y="4108757"/>
            <a:ext cx="431101" cy="1293416"/>
            <a:chOff x="4685774" y="1900436"/>
            <a:chExt cx="275308" cy="825997"/>
          </a:xfrm>
        </p:grpSpPr>
        <p:sp>
          <p:nvSpPr>
            <p:cNvPr id="94" name="Rounded Rectangle 93"/>
            <p:cNvSpPr/>
            <p:nvPr/>
          </p:nvSpPr>
          <p:spPr>
            <a:xfrm>
              <a:off x="4685774" y="1900436"/>
              <a:ext cx="275308" cy="82599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85774" y="2216597"/>
              <a:ext cx="275308" cy="193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ounded Rectangle 92"/>
          <p:cNvSpPr/>
          <p:nvPr/>
        </p:nvSpPr>
        <p:spPr>
          <a:xfrm flipH="1">
            <a:off x="1513592" y="4108757"/>
            <a:ext cx="431101" cy="129341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flipH="1">
            <a:off x="7321912" y="4108757"/>
            <a:ext cx="431101" cy="1293416"/>
            <a:chOff x="4685774" y="1900436"/>
            <a:chExt cx="275308" cy="825997"/>
          </a:xfrm>
        </p:grpSpPr>
        <p:sp>
          <p:nvSpPr>
            <p:cNvPr id="14" name="Rounded Rectangle 13"/>
            <p:cNvSpPr/>
            <p:nvPr/>
          </p:nvSpPr>
          <p:spPr>
            <a:xfrm>
              <a:off x="4685774" y="1900436"/>
              <a:ext cx="275308" cy="82599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85774" y="2216597"/>
              <a:ext cx="275308" cy="193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5"/>
          <p:cNvSpPr/>
          <p:nvPr/>
        </p:nvSpPr>
        <p:spPr>
          <a:xfrm flipH="1">
            <a:off x="6351801" y="4108757"/>
            <a:ext cx="431101" cy="129341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6448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/>
              <a:t>dᶻəhaligʷəd</a:t>
            </a:r>
            <a:endParaRPr lang="en-US" sz="6600" dirty="0"/>
          </a:p>
        </p:txBody>
      </p:sp>
      <p:sp>
        <p:nvSpPr>
          <p:cNvPr id="4" name="Oval 3"/>
          <p:cNvSpPr/>
          <p:nvPr/>
        </p:nvSpPr>
        <p:spPr>
          <a:xfrm>
            <a:off x="2142634" y="3870720"/>
            <a:ext cx="1105877" cy="17712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963564" y="3870720"/>
            <a:ext cx="1105877" cy="17712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r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51" y="1417638"/>
            <a:ext cx="2683698" cy="21209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29763" y="1185420"/>
            <a:ext cx="1884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 the right</a:t>
            </a:r>
          </a:p>
        </p:txBody>
      </p:sp>
    </p:spTree>
    <p:extLst>
      <p:ext uri="{BB962C8B-B14F-4D97-AF65-F5344CB8AC3E}">
        <p14:creationId xmlns:p14="http://schemas.microsoft.com/office/powerpoint/2010/main" val="5621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 flipH="1">
            <a:off x="2483703" y="4108757"/>
            <a:ext cx="431101" cy="1293416"/>
            <a:chOff x="4685774" y="1900436"/>
            <a:chExt cx="275308" cy="825997"/>
          </a:xfrm>
        </p:grpSpPr>
        <p:sp>
          <p:nvSpPr>
            <p:cNvPr id="94" name="Rounded Rectangle 93"/>
            <p:cNvSpPr/>
            <p:nvPr/>
          </p:nvSpPr>
          <p:spPr>
            <a:xfrm>
              <a:off x="4685774" y="1900436"/>
              <a:ext cx="275308" cy="82599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85774" y="2216597"/>
              <a:ext cx="275308" cy="193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ounded Rectangle 92"/>
          <p:cNvSpPr/>
          <p:nvPr/>
        </p:nvSpPr>
        <p:spPr>
          <a:xfrm flipH="1">
            <a:off x="1513592" y="4108757"/>
            <a:ext cx="431101" cy="129341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flipH="1">
            <a:off x="7321912" y="4108757"/>
            <a:ext cx="431101" cy="1293416"/>
            <a:chOff x="4685774" y="1900436"/>
            <a:chExt cx="275308" cy="825997"/>
          </a:xfrm>
        </p:grpSpPr>
        <p:sp>
          <p:nvSpPr>
            <p:cNvPr id="14" name="Rounded Rectangle 13"/>
            <p:cNvSpPr/>
            <p:nvPr/>
          </p:nvSpPr>
          <p:spPr>
            <a:xfrm>
              <a:off x="4685774" y="1900436"/>
              <a:ext cx="275308" cy="82599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85774" y="2216597"/>
              <a:ext cx="275308" cy="193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5"/>
          <p:cNvSpPr/>
          <p:nvPr/>
        </p:nvSpPr>
        <p:spPr>
          <a:xfrm flipH="1">
            <a:off x="6351801" y="4108757"/>
            <a:ext cx="431101" cy="129341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05365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/>
              <a:t>dəgʷbid</a:t>
            </a:r>
            <a:endParaRPr lang="en-US" sz="6600" dirty="0"/>
          </a:p>
        </p:txBody>
      </p:sp>
      <p:sp>
        <p:nvSpPr>
          <p:cNvPr id="4" name="Oval 3"/>
          <p:cNvSpPr/>
          <p:nvPr/>
        </p:nvSpPr>
        <p:spPr>
          <a:xfrm>
            <a:off x="2171792" y="3870720"/>
            <a:ext cx="1105877" cy="17712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013202" y="3870720"/>
            <a:ext cx="1105877" cy="17712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cen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27" y="1657827"/>
            <a:ext cx="2436547" cy="19256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23088" y="1185420"/>
            <a:ext cx="2697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Down the middle</a:t>
            </a:r>
          </a:p>
        </p:txBody>
      </p:sp>
    </p:spTree>
    <p:extLst>
      <p:ext uri="{BB962C8B-B14F-4D97-AF65-F5344CB8AC3E}">
        <p14:creationId xmlns:p14="http://schemas.microsoft.com/office/powerpoint/2010/main" val="390348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857251"/>
            <a:ext cx="685800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450" b="1" dirty="0" err="1"/>
              <a:t>sləhal</a:t>
            </a:r>
            <a:r>
              <a:rPr lang="en-US" sz="12450" b="1" dirty="0"/>
              <a:t> </a:t>
            </a:r>
          </a:p>
          <a:p>
            <a:pPr algn="ctr"/>
            <a:r>
              <a:rPr lang="en-US" sz="3300" dirty="0">
                <a:solidFill>
                  <a:schemeClr val="bg1">
                    <a:lumMod val="50000"/>
                  </a:schemeClr>
                </a:solidFill>
              </a:rPr>
              <a:t>Bone/Stick games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008173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/>
              <a:t>syəcəb</a:t>
            </a:r>
            <a:r>
              <a:rPr lang="en-US" sz="3300" b="1" dirty="0"/>
              <a:t> </a:t>
            </a:r>
            <a:r>
              <a:rPr lang="en-US" sz="3300" b="1" dirty="0" err="1"/>
              <a:t>ʔə</a:t>
            </a:r>
            <a:r>
              <a:rPr lang="en-US" sz="3300" b="1" dirty="0"/>
              <a:t> </a:t>
            </a:r>
            <a:r>
              <a:rPr lang="en-US" sz="3300" b="1" dirty="0" err="1"/>
              <a:t>ti</a:t>
            </a:r>
            <a:r>
              <a:rPr lang="en-US" sz="3300" b="1" dirty="0"/>
              <a:t> </a:t>
            </a:r>
            <a:r>
              <a:rPr lang="en-US" sz="3300" b="1" dirty="0" err="1"/>
              <a:t>sx̌ilix</a:t>
            </a:r>
            <a:r>
              <a:rPr lang="en-US" sz="3300" b="1" dirty="0"/>
              <a:t>̌ </a:t>
            </a:r>
            <a:r>
              <a:rPr lang="en-US" sz="3300" b="1" dirty="0" err="1"/>
              <a:t>ʔə</a:t>
            </a:r>
            <a:r>
              <a:rPr lang="en-US" sz="3300" b="1" dirty="0"/>
              <a:t> </a:t>
            </a:r>
            <a:r>
              <a:rPr lang="en-US" sz="3300" b="1" dirty="0" err="1"/>
              <a:t>ti</a:t>
            </a:r>
            <a:r>
              <a:rPr lang="en-US" sz="3300" b="1" dirty="0"/>
              <a:t> </a:t>
            </a:r>
            <a:r>
              <a:rPr lang="en-US" sz="3300" b="1" dirty="0" err="1"/>
              <a:t>ʔaciɫtalbixʷ</a:t>
            </a:r>
            <a:r>
              <a:rPr lang="en-US" sz="3300" b="1" dirty="0"/>
              <a:t> </a:t>
            </a:r>
            <a:r>
              <a:rPr lang="en-US" sz="3300" b="1" dirty="0" err="1"/>
              <a:t>yəxʷ</a:t>
            </a:r>
            <a:r>
              <a:rPr lang="en-US" sz="3300" b="1" dirty="0"/>
              <a:t> </a:t>
            </a:r>
            <a:r>
              <a:rPr lang="en-US" sz="3300" b="1" dirty="0" err="1"/>
              <a:t>ti</a:t>
            </a:r>
            <a:r>
              <a:rPr lang="en-US" sz="3300" b="1" dirty="0"/>
              <a:t> </a:t>
            </a:r>
            <a:r>
              <a:rPr lang="en-US" sz="3300" b="1" dirty="0" err="1"/>
              <a:t>tatačalbixʷ</a:t>
            </a:r>
            <a:r>
              <a:rPr lang="en-US" sz="3300" b="1" dirty="0"/>
              <a:t> </a:t>
            </a:r>
            <a:r>
              <a:rPr lang="en-US" sz="3300" b="1" dirty="0" err="1"/>
              <a:t>yəxʷ</a:t>
            </a:r>
            <a:r>
              <a:rPr lang="en-US" sz="3300" b="1" dirty="0"/>
              <a:t> </a:t>
            </a:r>
            <a:r>
              <a:rPr lang="en-US" sz="3300" b="1" dirty="0" err="1"/>
              <a:t>ti</a:t>
            </a:r>
            <a:r>
              <a:rPr lang="en-US" sz="3300" b="1" dirty="0"/>
              <a:t> </a:t>
            </a:r>
            <a:r>
              <a:rPr lang="en-US" sz="3300" b="1" dirty="0" err="1"/>
              <a:t>titačalbixʷ</a:t>
            </a:r>
            <a:endParaRPr lang="en-US" sz="3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217619"/>
            <a:ext cx="685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7F7F7F"/>
                </a:solidFill>
              </a:rPr>
              <a:t>The history of the war of humans and animals</a:t>
            </a:r>
          </a:p>
        </p:txBody>
      </p:sp>
    </p:spTree>
    <p:extLst>
      <p:ext uri="{BB962C8B-B14F-4D97-AF65-F5344CB8AC3E}">
        <p14:creationId xmlns:p14="http://schemas.microsoft.com/office/powerpoint/2010/main" val="769997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 flipH="1">
            <a:off x="2483703" y="4108757"/>
            <a:ext cx="431101" cy="1293416"/>
            <a:chOff x="4685774" y="1900436"/>
            <a:chExt cx="275308" cy="825997"/>
          </a:xfrm>
        </p:grpSpPr>
        <p:sp>
          <p:nvSpPr>
            <p:cNvPr id="94" name="Rounded Rectangle 93"/>
            <p:cNvSpPr/>
            <p:nvPr/>
          </p:nvSpPr>
          <p:spPr>
            <a:xfrm>
              <a:off x="4685774" y="1900436"/>
              <a:ext cx="275308" cy="82599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85774" y="2216597"/>
              <a:ext cx="275308" cy="193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ounded Rectangle 92"/>
          <p:cNvSpPr/>
          <p:nvPr/>
        </p:nvSpPr>
        <p:spPr>
          <a:xfrm flipH="1">
            <a:off x="1513592" y="4108757"/>
            <a:ext cx="431101" cy="129341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flipH="1">
            <a:off x="7321912" y="4108757"/>
            <a:ext cx="431101" cy="1293416"/>
            <a:chOff x="4685774" y="1900436"/>
            <a:chExt cx="275308" cy="825997"/>
          </a:xfrm>
        </p:grpSpPr>
        <p:sp>
          <p:nvSpPr>
            <p:cNvPr id="14" name="Rounded Rectangle 13"/>
            <p:cNvSpPr/>
            <p:nvPr/>
          </p:nvSpPr>
          <p:spPr>
            <a:xfrm>
              <a:off x="4685774" y="1900436"/>
              <a:ext cx="275308" cy="82599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85774" y="2216597"/>
              <a:ext cx="275308" cy="1936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5"/>
          <p:cNvSpPr/>
          <p:nvPr/>
        </p:nvSpPr>
        <p:spPr>
          <a:xfrm flipH="1">
            <a:off x="6351801" y="4108757"/>
            <a:ext cx="431101" cy="129341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92437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/>
              <a:t>p’alq’is</a:t>
            </a:r>
            <a:endParaRPr lang="en-US" sz="6600" dirty="0"/>
          </a:p>
        </p:txBody>
      </p:sp>
      <p:sp>
        <p:nvSpPr>
          <p:cNvPr id="4" name="Oval 3"/>
          <p:cNvSpPr/>
          <p:nvPr/>
        </p:nvSpPr>
        <p:spPr>
          <a:xfrm>
            <a:off x="1192272" y="3870720"/>
            <a:ext cx="1105877" cy="17712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980844" y="3870720"/>
            <a:ext cx="1105877" cy="17712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outs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9466">
            <a:off x="3500241" y="1538598"/>
            <a:ext cx="2696456" cy="21310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53495" y="1185420"/>
            <a:ext cx="2037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outsides</a:t>
            </a:r>
          </a:p>
        </p:txBody>
      </p:sp>
    </p:spTree>
    <p:extLst>
      <p:ext uri="{BB962C8B-B14F-4D97-AF65-F5344CB8AC3E}">
        <p14:creationId xmlns:p14="http://schemas.microsoft.com/office/powerpoint/2010/main" val="25780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/>
              <a:t>təc</a:t>
            </a:r>
            <a:r>
              <a:rPr lang="en-US" sz="6600" dirty="0"/>
              <a:t>̌’</a:t>
            </a:r>
            <a:r>
              <a:rPr lang="en-US" sz="6600" dirty="0" err="1"/>
              <a:t>ədəxʷ</a:t>
            </a:r>
            <a:endParaRPr lang="en-US" sz="6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51716" y="1644231"/>
            <a:ext cx="2326679" cy="2034333"/>
            <a:chOff x="1351716" y="1644231"/>
            <a:chExt cx="2326679" cy="2034333"/>
          </a:xfrm>
        </p:grpSpPr>
        <p:pic>
          <p:nvPicPr>
            <p:cNvPr id="3" name="Picture 2" descr="lef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761" y="1923584"/>
              <a:ext cx="2220589" cy="17549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51716" y="1644231"/>
              <a:ext cx="23266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/>
                <a:t>qəlaligʷəd</a:t>
              </a:r>
              <a:endParaRPr lang="en-US" sz="4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22922" y="1756012"/>
            <a:ext cx="2620478" cy="1922013"/>
            <a:chOff x="5122922" y="1756012"/>
            <a:chExt cx="2620478" cy="1922013"/>
          </a:xfrm>
        </p:grpSpPr>
        <p:pic>
          <p:nvPicPr>
            <p:cNvPr id="5" name="Picture 4" descr="righ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867" y="1923045"/>
              <a:ext cx="2220588" cy="17549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122922" y="1756012"/>
              <a:ext cx="26204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/>
                <a:t>dᶻəhaligʷəd</a:t>
              </a:r>
              <a:endParaRPr lang="en-US" sz="4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33502" y="3989121"/>
            <a:ext cx="2220588" cy="2142199"/>
            <a:chOff x="1633502" y="3989121"/>
            <a:chExt cx="2220588" cy="2142199"/>
          </a:xfrm>
        </p:grpSpPr>
        <p:pic>
          <p:nvPicPr>
            <p:cNvPr id="6" name="Picture 5" descr="cen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502" y="4376340"/>
              <a:ext cx="2220588" cy="17549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813894" y="3989121"/>
              <a:ext cx="18598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/>
                <a:t>dəgʷbid</a:t>
              </a:r>
              <a:endParaRPr lang="en-US" sz="4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37142" y="3865474"/>
            <a:ext cx="2220588" cy="2462866"/>
            <a:chOff x="5537142" y="3865474"/>
            <a:chExt cx="2220588" cy="2462866"/>
          </a:xfrm>
        </p:grpSpPr>
        <p:pic>
          <p:nvPicPr>
            <p:cNvPr id="4" name="Picture 3" descr="outsid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39396">
              <a:off x="5537142" y="4573360"/>
              <a:ext cx="2220588" cy="175498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738961" y="3865474"/>
              <a:ext cx="16614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/>
                <a:t>p’alq’is</a:t>
              </a:r>
              <a:endParaRPr lang="en-US" sz="4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99693" y="6269943"/>
            <a:ext cx="154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(practice)</a:t>
            </a:r>
          </a:p>
        </p:txBody>
      </p:sp>
    </p:spTree>
    <p:extLst>
      <p:ext uri="{BB962C8B-B14F-4D97-AF65-F5344CB8AC3E}">
        <p14:creationId xmlns:p14="http://schemas.microsoft.com/office/powerpoint/2010/main" val="3859393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61770" y="2102784"/>
            <a:ext cx="798992" cy="883503"/>
            <a:chOff x="780899" y="2334974"/>
            <a:chExt cx="970206" cy="1072827"/>
          </a:xfrm>
        </p:grpSpPr>
        <p:sp>
          <p:nvSpPr>
            <p:cNvPr id="7" name="Oval 6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61770" y="3064653"/>
            <a:ext cx="798992" cy="883503"/>
            <a:chOff x="780899" y="2334974"/>
            <a:chExt cx="970206" cy="10728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Oval 10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61770" y="4073216"/>
            <a:ext cx="798992" cy="883503"/>
            <a:chOff x="780899" y="2334974"/>
            <a:chExt cx="970206" cy="1072827"/>
          </a:xfrm>
        </p:grpSpPr>
        <p:sp>
          <p:nvSpPr>
            <p:cNvPr id="19" name="Oval 18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61770" y="5119136"/>
            <a:ext cx="798992" cy="883503"/>
            <a:chOff x="780899" y="2334974"/>
            <a:chExt cx="970206" cy="1072827"/>
          </a:xfrm>
        </p:grpSpPr>
        <p:sp>
          <p:nvSpPr>
            <p:cNvPr id="23" name="Oval 22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4071" y="2102784"/>
            <a:ext cx="798992" cy="883503"/>
            <a:chOff x="780899" y="2334974"/>
            <a:chExt cx="970206" cy="1072827"/>
          </a:xfrm>
        </p:grpSpPr>
        <p:sp>
          <p:nvSpPr>
            <p:cNvPr id="27" name="Oval 26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54071" y="3064653"/>
            <a:ext cx="798992" cy="883503"/>
            <a:chOff x="780899" y="2334974"/>
            <a:chExt cx="970206" cy="10728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1" name="Oval 30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54071" y="4073216"/>
            <a:ext cx="798992" cy="883503"/>
            <a:chOff x="780899" y="2334974"/>
            <a:chExt cx="970206" cy="1072827"/>
          </a:xfrm>
        </p:grpSpPr>
        <p:sp>
          <p:nvSpPr>
            <p:cNvPr id="35" name="Oval 34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54071" y="5119136"/>
            <a:ext cx="798992" cy="883503"/>
            <a:chOff x="780899" y="2334974"/>
            <a:chExt cx="970206" cy="1072827"/>
          </a:xfrm>
        </p:grpSpPr>
        <p:sp>
          <p:nvSpPr>
            <p:cNvPr id="39" name="Oval 38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/>
              <a:t>ʔuləhal</a:t>
            </a:r>
            <a:r>
              <a:rPr lang="en-US" sz="6600" dirty="0"/>
              <a:t> </a:t>
            </a:r>
            <a:r>
              <a:rPr lang="en-US" sz="6600" dirty="0" err="1"/>
              <a:t>čəł</a:t>
            </a:r>
            <a:endParaRPr lang="en-US" sz="6600" dirty="0"/>
          </a:p>
        </p:txBody>
      </p:sp>
      <p:grpSp>
        <p:nvGrpSpPr>
          <p:cNvPr id="45" name="Group 44"/>
          <p:cNvGrpSpPr/>
          <p:nvPr/>
        </p:nvGrpSpPr>
        <p:grpSpPr>
          <a:xfrm rot="16200000">
            <a:off x="3368218" y="2882666"/>
            <a:ext cx="91470" cy="835026"/>
            <a:chOff x="3791130" y="700391"/>
            <a:chExt cx="196093" cy="1774326"/>
          </a:xfrm>
        </p:grpSpPr>
        <p:sp>
          <p:nvSpPr>
            <p:cNvPr id="46" name="Rectangle 45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 rot="16200000">
            <a:off x="3366105" y="3162870"/>
            <a:ext cx="91470" cy="835026"/>
            <a:chOff x="3791130" y="700391"/>
            <a:chExt cx="196093" cy="1774326"/>
          </a:xfrm>
        </p:grpSpPr>
        <p:sp>
          <p:nvSpPr>
            <p:cNvPr id="49" name="Rectangle 48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 rot="16200000">
            <a:off x="3366105" y="3443075"/>
            <a:ext cx="91470" cy="835026"/>
            <a:chOff x="3791130" y="700391"/>
            <a:chExt cx="196093" cy="1774326"/>
          </a:xfrm>
        </p:grpSpPr>
        <p:sp>
          <p:nvSpPr>
            <p:cNvPr id="52" name="Rectangle 51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3366105" y="3723280"/>
            <a:ext cx="91470" cy="835026"/>
            <a:chOff x="3791130" y="700391"/>
            <a:chExt cx="196093" cy="1774326"/>
          </a:xfrm>
        </p:grpSpPr>
        <p:sp>
          <p:nvSpPr>
            <p:cNvPr id="55" name="Rectangle 54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 rot="16200000">
            <a:off x="3366105" y="4003484"/>
            <a:ext cx="91470" cy="835026"/>
            <a:chOff x="3791130" y="700391"/>
            <a:chExt cx="196093" cy="1774326"/>
          </a:xfrm>
        </p:grpSpPr>
        <p:sp>
          <p:nvSpPr>
            <p:cNvPr id="58" name="Rectangle 57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 rot="5400000">
            <a:off x="5393343" y="2882666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61" name="Rectangle 60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 rot="5400000">
            <a:off x="5393343" y="3162870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64" name="Rectangle 63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 rot="5400000">
            <a:off x="5393343" y="3443075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67" name="Rectangle 66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 rot="5400000">
            <a:off x="5393343" y="3723280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70" name="Rectangle 69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 rot="5400000">
            <a:off x="5393343" y="4003484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73" name="Rectangle 72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768693" y="5319745"/>
            <a:ext cx="509202" cy="500996"/>
            <a:chOff x="5768693" y="5319745"/>
            <a:chExt cx="509202" cy="500996"/>
          </a:xfrm>
        </p:grpSpPr>
        <p:sp>
          <p:nvSpPr>
            <p:cNvPr id="80" name="Rounded Rectangle 79"/>
            <p:cNvSpPr/>
            <p:nvPr/>
          </p:nvSpPr>
          <p:spPr>
            <a:xfrm>
              <a:off x="5768693" y="5319745"/>
              <a:ext cx="166984" cy="5009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110911" y="5319745"/>
              <a:ext cx="166984" cy="500996"/>
              <a:chOff x="4685774" y="1900436"/>
              <a:chExt cx="275308" cy="825997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4685774" y="1900436"/>
                <a:ext cx="275308" cy="825997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685774" y="2216597"/>
                <a:ext cx="275308" cy="1936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5768693" y="2303393"/>
            <a:ext cx="509202" cy="500996"/>
            <a:chOff x="5768693" y="2303393"/>
            <a:chExt cx="509202" cy="500996"/>
          </a:xfrm>
        </p:grpSpPr>
        <p:sp>
          <p:nvSpPr>
            <p:cNvPr id="84" name="Rounded Rectangle 83"/>
            <p:cNvSpPr/>
            <p:nvPr/>
          </p:nvSpPr>
          <p:spPr>
            <a:xfrm>
              <a:off x="6110911" y="2303393"/>
              <a:ext cx="166984" cy="5009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768693" y="2303393"/>
              <a:ext cx="166984" cy="500996"/>
              <a:chOff x="4685774" y="1900436"/>
              <a:chExt cx="275308" cy="825997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4685774" y="1900436"/>
                <a:ext cx="275308" cy="825997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4685774" y="2216597"/>
                <a:ext cx="275308" cy="1936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856591" y="2176357"/>
            <a:ext cx="361104" cy="809931"/>
            <a:chOff x="5856591" y="2176357"/>
            <a:chExt cx="361104" cy="809931"/>
          </a:xfrm>
        </p:grpSpPr>
        <p:pic>
          <p:nvPicPr>
            <p:cNvPr id="3" name="Picture 2" descr="han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869777" y="2163171"/>
              <a:ext cx="334731" cy="361104"/>
            </a:xfrm>
            <a:prstGeom prst="rect">
              <a:avLst/>
            </a:prstGeom>
          </p:spPr>
        </p:pic>
        <p:pic>
          <p:nvPicPr>
            <p:cNvPr id="94" name="Picture 93" descr="han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869777" y="2638370"/>
              <a:ext cx="334732" cy="361104"/>
            </a:xfrm>
            <a:prstGeom prst="rect">
              <a:avLst/>
            </a:prstGeom>
          </p:spPr>
        </p:pic>
      </p:grpSp>
      <p:grpSp>
        <p:nvGrpSpPr>
          <p:cNvPr id="95" name="Group 94"/>
          <p:cNvGrpSpPr/>
          <p:nvPr/>
        </p:nvGrpSpPr>
        <p:grpSpPr>
          <a:xfrm>
            <a:off x="5856591" y="5119136"/>
            <a:ext cx="361104" cy="809931"/>
            <a:chOff x="5856591" y="2176357"/>
            <a:chExt cx="361104" cy="809931"/>
          </a:xfrm>
        </p:grpSpPr>
        <p:pic>
          <p:nvPicPr>
            <p:cNvPr id="96" name="Picture 95" descr="han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869777" y="2163171"/>
              <a:ext cx="334731" cy="361104"/>
            </a:xfrm>
            <a:prstGeom prst="rect">
              <a:avLst/>
            </a:prstGeom>
          </p:spPr>
        </p:pic>
        <p:pic>
          <p:nvPicPr>
            <p:cNvPr id="97" name="Picture 96" descr="han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869777" y="2638370"/>
              <a:ext cx="334732" cy="361104"/>
            </a:xfrm>
            <a:prstGeom prst="rect">
              <a:avLst/>
            </a:prstGeom>
          </p:spPr>
        </p:pic>
      </p:grpSp>
      <p:pic>
        <p:nvPicPr>
          <p:cNvPr id="98" name="Picture 97" descr="outs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9466">
            <a:off x="2621765" y="3278870"/>
            <a:ext cx="647274" cy="511555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 rot="16200000">
            <a:off x="5772796" y="5237686"/>
            <a:ext cx="509202" cy="500996"/>
            <a:chOff x="5768693" y="5319745"/>
            <a:chExt cx="509202" cy="500996"/>
          </a:xfrm>
        </p:grpSpPr>
        <p:sp>
          <p:nvSpPr>
            <p:cNvPr id="100" name="Rounded Rectangle 99"/>
            <p:cNvSpPr/>
            <p:nvPr/>
          </p:nvSpPr>
          <p:spPr>
            <a:xfrm>
              <a:off x="5768693" y="5319745"/>
              <a:ext cx="166984" cy="5009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6110911" y="5319745"/>
              <a:ext cx="166984" cy="500996"/>
              <a:chOff x="4685774" y="1900436"/>
              <a:chExt cx="275308" cy="825997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4685774" y="1900436"/>
                <a:ext cx="275308" cy="825997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685774" y="2216597"/>
                <a:ext cx="275308" cy="1936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 rot="16200000">
            <a:off x="5772796" y="2221334"/>
            <a:ext cx="509202" cy="500996"/>
            <a:chOff x="5768693" y="2303393"/>
            <a:chExt cx="509202" cy="500996"/>
          </a:xfrm>
        </p:grpSpPr>
        <p:sp>
          <p:nvSpPr>
            <p:cNvPr id="105" name="Rounded Rectangle 104"/>
            <p:cNvSpPr/>
            <p:nvPr/>
          </p:nvSpPr>
          <p:spPr>
            <a:xfrm>
              <a:off x="6110911" y="2303393"/>
              <a:ext cx="166984" cy="5009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5768693" y="2303393"/>
              <a:ext cx="506532" cy="500996"/>
              <a:chOff x="4685774" y="1900436"/>
              <a:chExt cx="835124" cy="825997"/>
            </a:xfrm>
          </p:grpSpPr>
          <p:sp>
            <p:nvSpPr>
              <p:cNvPr id="107" name="Rounded Rectangle 106"/>
              <p:cNvSpPr/>
              <p:nvPr/>
            </p:nvSpPr>
            <p:spPr>
              <a:xfrm>
                <a:off x="4685774" y="1900436"/>
                <a:ext cx="275308" cy="825997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245590" y="2216598"/>
                <a:ext cx="275308" cy="19367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Oval 13"/>
          <p:cNvSpPr/>
          <p:nvPr/>
        </p:nvSpPr>
        <p:spPr>
          <a:xfrm>
            <a:off x="5683127" y="2098583"/>
            <a:ext cx="666874" cy="35938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5683127" y="5534599"/>
            <a:ext cx="666874" cy="35938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 rot="5400000">
            <a:off x="8184643" y="3568050"/>
            <a:ext cx="91992" cy="1275926"/>
            <a:chOff x="3791130" y="700391"/>
            <a:chExt cx="197211" cy="1961099"/>
          </a:xfrm>
          <a:solidFill>
            <a:schemeClr val="accent5">
              <a:lumMod val="75000"/>
            </a:schemeClr>
          </a:solidFill>
        </p:grpSpPr>
        <p:sp>
          <p:nvSpPr>
            <p:cNvPr id="111" name="Rectangle 110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Isosceles Triangle 111"/>
            <p:cNvSpPr/>
            <p:nvPr/>
          </p:nvSpPr>
          <p:spPr>
            <a:xfrm>
              <a:off x="3791130" y="700391"/>
              <a:ext cx="196092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Isosceles Triangle 112"/>
            <p:cNvSpPr/>
            <p:nvPr/>
          </p:nvSpPr>
          <p:spPr>
            <a:xfrm rot="10800000">
              <a:off x="3792248" y="2474718"/>
              <a:ext cx="196093" cy="186772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791131" y="1677382"/>
              <a:ext cx="196092" cy="797336"/>
            </a:xfrm>
            <a:prstGeom prst="rect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31466" y="1777659"/>
            <a:ext cx="1198272" cy="781789"/>
            <a:chOff x="3600123" y="1729251"/>
            <a:chExt cx="1198272" cy="781789"/>
          </a:xfrm>
        </p:grpSpPr>
        <p:sp>
          <p:nvSpPr>
            <p:cNvPr id="2" name="TextBox 1"/>
            <p:cNvSpPr txBox="1"/>
            <p:nvPr/>
          </p:nvSpPr>
          <p:spPr>
            <a:xfrm>
              <a:off x="3600123" y="1729251"/>
              <a:ext cx="119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čadᶻəxʷ</a:t>
              </a:r>
              <a:endParaRPr lang="en-US" sz="24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600123" y="2141708"/>
              <a:ext cx="119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F7F7F"/>
                  </a:solidFill>
                </a:rPr>
                <a:t>hide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578201" y="1777659"/>
            <a:ext cx="1688456" cy="781789"/>
            <a:chOff x="3600123" y="1729251"/>
            <a:chExt cx="1198272" cy="781789"/>
          </a:xfrm>
        </p:grpSpPr>
        <p:sp>
          <p:nvSpPr>
            <p:cNvPr id="120" name="TextBox 119"/>
            <p:cNvSpPr txBox="1"/>
            <p:nvPr/>
          </p:nvSpPr>
          <p:spPr>
            <a:xfrm>
              <a:off x="3600123" y="1729251"/>
              <a:ext cx="119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təc</a:t>
              </a:r>
              <a:r>
                <a:rPr lang="en-US" sz="2400" dirty="0"/>
                <a:t>̌’</a:t>
              </a:r>
              <a:r>
                <a:rPr lang="en-US" sz="2400" dirty="0" err="1"/>
                <a:t>əd</a:t>
              </a:r>
              <a:endParaRPr lang="en-US" sz="24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600123" y="2141708"/>
              <a:ext cx="119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F7F7F"/>
                  </a:solidFill>
                </a:rPr>
                <a:t>point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578201" y="1785462"/>
            <a:ext cx="1688456" cy="781789"/>
            <a:chOff x="3600123" y="1729251"/>
            <a:chExt cx="1198272" cy="781789"/>
          </a:xfrm>
        </p:grpSpPr>
        <p:sp>
          <p:nvSpPr>
            <p:cNvPr id="123" name="TextBox 122"/>
            <p:cNvSpPr txBox="1"/>
            <p:nvPr/>
          </p:nvSpPr>
          <p:spPr>
            <a:xfrm>
              <a:off x="3600123" y="1729251"/>
              <a:ext cx="119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p’alq’is</a:t>
              </a:r>
              <a:endParaRPr lang="en-US" sz="24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600123" y="2141708"/>
              <a:ext cx="119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F7F7F"/>
                  </a:solidFill>
                </a:rPr>
                <a:t>outsides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714532" y="5112196"/>
            <a:ext cx="1688456" cy="781789"/>
            <a:chOff x="3600123" y="1729251"/>
            <a:chExt cx="1198272" cy="781789"/>
          </a:xfrm>
        </p:grpSpPr>
        <p:sp>
          <p:nvSpPr>
            <p:cNvPr id="126" name="TextBox 125"/>
            <p:cNvSpPr txBox="1"/>
            <p:nvPr/>
          </p:nvSpPr>
          <p:spPr>
            <a:xfrm>
              <a:off x="3600123" y="1729251"/>
              <a:ext cx="119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ʔuc’əldxʷ</a:t>
              </a:r>
              <a:endParaRPr lang="en-US" sz="24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600123" y="2141708"/>
              <a:ext cx="119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F7F7F"/>
                  </a:solidFill>
                </a:rPr>
                <a:t>win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714532" y="2149065"/>
            <a:ext cx="1688456" cy="781789"/>
            <a:chOff x="3600123" y="1729251"/>
            <a:chExt cx="1198272" cy="781789"/>
          </a:xfrm>
        </p:grpSpPr>
        <p:sp>
          <p:nvSpPr>
            <p:cNvPr id="129" name="TextBox 128"/>
            <p:cNvSpPr txBox="1"/>
            <p:nvPr/>
          </p:nvSpPr>
          <p:spPr>
            <a:xfrm>
              <a:off x="3600123" y="1729251"/>
              <a:ext cx="119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ʔukʷəƛ’cəb</a:t>
              </a:r>
              <a:endParaRPr lang="en-US" sz="24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600123" y="2141708"/>
              <a:ext cx="119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F7F7F"/>
                  </a:solidFill>
                </a:rPr>
                <a:t>miss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578201" y="1799221"/>
            <a:ext cx="1688456" cy="781789"/>
            <a:chOff x="3600123" y="1729251"/>
            <a:chExt cx="1198272" cy="781789"/>
          </a:xfrm>
        </p:grpSpPr>
        <p:sp>
          <p:nvSpPr>
            <p:cNvPr id="117" name="TextBox 116"/>
            <p:cNvSpPr txBox="1"/>
            <p:nvPr/>
          </p:nvSpPr>
          <p:spPr>
            <a:xfrm>
              <a:off x="3600123" y="1729251"/>
              <a:ext cx="119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ƛ’ip’alikʷ</a:t>
              </a:r>
              <a:endParaRPr lang="en-US" sz="24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600123" y="2141708"/>
              <a:ext cx="119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F7F7F"/>
                  </a:solidFill>
                </a:rPr>
                <a:t>hold the bones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824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7287E-6 4.62856E-9 L 0.0719 0.02407 " pathEditMode="relative" ptsTypes="AA">
                                      <p:cBhvr>
                                        <p:cTn id="1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6478E-7 2.85119E-6 L 0.09066 0.01504 " pathEditMode="relative" ptsTypes="AA">
                                      <p:cBhvr>
                                        <p:cTn id="1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5717E-6 -8.63689E-6 L -0.37062 -0.21662 " pathEditMode="relative" ptsTypes="AA">
                                      <p:cBhvr>
                                        <p:cTn id="10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0.00046 L 0.5191 0.1761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92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09" grpId="0" animBg="1"/>
      <p:bldP spid="10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/>
              <a:t>ʔilalq</a:t>
            </a:r>
            <a:endParaRPr lang="en-US" sz="6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643788" y="2996639"/>
            <a:ext cx="4622488" cy="1911838"/>
            <a:chOff x="1417311" y="2870810"/>
            <a:chExt cx="4622488" cy="1911838"/>
          </a:xfrm>
        </p:grpSpPr>
        <p:sp>
          <p:nvSpPr>
            <p:cNvPr id="14" name="Can 13"/>
            <p:cNvSpPr/>
            <p:nvPr/>
          </p:nvSpPr>
          <p:spPr>
            <a:xfrm rot="618729">
              <a:off x="1435990" y="2963487"/>
              <a:ext cx="4556304" cy="1643193"/>
            </a:xfrm>
            <a:prstGeom prst="can">
              <a:avLst>
                <a:gd name="adj" fmla="val 50000"/>
              </a:avLst>
            </a:prstGeom>
            <a:solidFill>
              <a:srgbClr val="CB9963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Can 1"/>
            <p:cNvSpPr/>
            <p:nvPr/>
          </p:nvSpPr>
          <p:spPr>
            <a:xfrm rot="618729">
              <a:off x="1417311" y="2870810"/>
              <a:ext cx="4622488" cy="1440464"/>
            </a:xfrm>
            <a:prstGeom prst="can">
              <a:avLst>
                <a:gd name="adj" fmla="val 5000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 rot="509758">
              <a:off x="4221280" y="4393083"/>
              <a:ext cx="124726" cy="31279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  <p:sp>
          <p:nvSpPr>
            <p:cNvPr id="17" name="Rectangle 16"/>
            <p:cNvSpPr/>
            <p:nvPr/>
          </p:nvSpPr>
          <p:spPr>
            <a:xfrm rot="637633">
              <a:off x="2701012" y="4130038"/>
              <a:ext cx="124726" cy="31279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  <p:sp>
          <p:nvSpPr>
            <p:cNvPr id="18" name="Rectangle 17"/>
            <p:cNvSpPr/>
            <p:nvPr/>
          </p:nvSpPr>
          <p:spPr>
            <a:xfrm rot="941821">
              <a:off x="1584663" y="3746046"/>
              <a:ext cx="113103" cy="29367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 rot="231676">
              <a:off x="5283223" y="4469851"/>
              <a:ext cx="124726" cy="31279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 rot="21242492">
            <a:off x="3588009" y="2157005"/>
            <a:ext cx="3035144" cy="416180"/>
            <a:chOff x="5589545" y="2360745"/>
            <a:chExt cx="2587810" cy="416180"/>
          </a:xfrm>
        </p:grpSpPr>
        <p:sp>
          <p:nvSpPr>
            <p:cNvPr id="5" name="Rounded Rectangle 4"/>
            <p:cNvSpPr/>
            <p:nvPr/>
          </p:nvSpPr>
          <p:spPr>
            <a:xfrm>
              <a:off x="6285547" y="2482893"/>
              <a:ext cx="1891808" cy="172102"/>
            </a:xfrm>
            <a:prstGeom prst="roundRect">
              <a:avLst/>
            </a:prstGeom>
            <a:solidFill>
              <a:srgbClr val="CB9963"/>
            </a:solidFill>
            <a:ln>
              <a:solidFill>
                <a:srgbClr val="948A5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apezoid 3"/>
            <p:cNvSpPr/>
            <p:nvPr/>
          </p:nvSpPr>
          <p:spPr>
            <a:xfrm rot="16200000">
              <a:off x="6084635" y="2432617"/>
              <a:ext cx="312125" cy="276255"/>
            </a:xfrm>
            <a:prstGeom prst="trapezoid">
              <a:avLst/>
            </a:prstGeom>
            <a:solidFill>
              <a:srgbClr val="DDD9C3"/>
            </a:solidFill>
            <a:ln>
              <a:solidFill>
                <a:srgbClr val="948A5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5589545" y="2360745"/>
              <a:ext cx="576670" cy="416180"/>
            </a:xfrm>
            <a:prstGeom prst="ellipse">
              <a:avLst/>
            </a:prstGeom>
            <a:solidFill>
              <a:srgbClr val="DDD9C3"/>
            </a:solidFill>
            <a:ln>
              <a:solidFill>
                <a:srgbClr val="948A5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F7F7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0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546E-6 -7.07012E-6 C -0.00069 -0.00116 -0.02605 0.08354 -0.02501 0.08377 C -0.02397 0.084 0.00556 0.00092 0.00625 0.00208 C 0.00695 0.00323 -0.02032 0.09118 -0.02119 0.09095 C -0.02206 0.09071 0.0007 0.00115 -3.2546E-6 -7.07012E-6 Z " pathEditMode="relative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61770" y="2102784"/>
            <a:ext cx="798992" cy="883503"/>
            <a:chOff x="780899" y="2334974"/>
            <a:chExt cx="970206" cy="1072827"/>
          </a:xfrm>
        </p:grpSpPr>
        <p:sp>
          <p:nvSpPr>
            <p:cNvPr id="7" name="Oval 6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61770" y="3064653"/>
            <a:ext cx="798992" cy="883503"/>
            <a:chOff x="780899" y="2334974"/>
            <a:chExt cx="970206" cy="10728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Oval 10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61770" y="4073216"/>
            <a:ext cx="798992" cy="883503"/>
            <a:chOff x="780899" y="2334974"/>
            <a:chExt cx="970206" cy="1072827"/>
          </a:xfrm>
        </p:grpSpPr>
        <p:sp>
          <p:nvSpPr>
            <p:cNvPr id="19" name="Oval 18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61770" y="5119136"/>
            <a:ext cx="798992" cy="883503"/>
            <a:chOff x="780899" y="2334974"/>
            <a:chExt cx="970206" cy="1072827"/>
          </a:xfrm>
        </p:grpSpPr>
        <p:sp>
          <p:nvSpPr>
            <p:cNvPr id="23" name="Oval 22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54071" y="2102784"/>
            <a:ext cx="798992" cy="883503"/>
            <a:chOff x="780899" y="2334974"/>
            <a:chExt cx="970206" cy="1072827"/>
          </a:xfrm>
        </p:grpSpPr>
        <p:sp>
          <p:nvSpPr>
            <p:cNvPr id="27" name="Oval 26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54071" y="3064653"/>
            <a:ext cx="798992" cy="883503"/>
            <a:chOff x="780899" y="2334974"/>
            <a:chExt cx="970206" cy="10728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1" name="Oval 30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54071" y="4073216"/>
            <a:ext cx="798992" cy="883503"/>
            <a:chOff x="780899" y="2334974"/>
            <a:chExt cx="970206" cy="1072827"/>
          </a:xfrm>
        </p:grpSpPr>
        <p:sp>
          <p:nvSpPr>
            <p:cNvPr id="35" name="Oval 34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54071" y="5119136"/>
            <a:ext cx="798992" cy="883503"/>
            <a:chOff x="780899" y="2334974"/>
            <a:chExt cx="970206" cy="1072827"/>
          </a:xfrm>
        </p:grpSpPr>
        <p:sp>
          <p:nvSpPr>
            <p:cNvPr id="39" name="Oval 38"/>
            <p:cNvSpPr/>
            <p:nvPr/>
          </p:nvSpPr>
          <p:spPr>
            <a:xfrm>
              <a:off x="930768" y="2334974"/>
              <a:ext cx="670468" cy="7572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80899" y="2981825"/>
              <a:ext cx="970206" cy="42597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0899" y="3186924"/>
              <a:ext cx="970206" cy="2208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/>
              <a:t>ʔuləhal</a:t>
            </a:r>
            <a:r>
              <a:rPr lang="en-US" sz="6600" dirty="0"/>
              <a:t> </a:t>
            </a:r>
            <a:r>
              <a:rPr lang="en-US" sz="6600" dirty="0" err="1"/>
              <a:t>čəł</a:t>
            </a:r>
            <a:endParaRPr lang="en-US" sz="6600" dirty="0"/>
          </a:p>
        </p:txBody>
      </p:sp>
      <p:grpSp>
        <p:nvGrpSpPr>
          <p:cNvPr id="45" name="Group 44"/>
          <p:cNvGrpSpPr/>
          <p:nvPr/>
        </p:nvGrpSpPr>
        <p:grpSpPr>
          <a:xfrm rot="16200000">
            <a:off x="3366105" y="2882666"/>
            <a:ext cx="91470" cy="835026"/>
            <a:chOff x="3791130" y="700391"/>
            <a:chExt cx="196093" cy="1774326"/>
          </a:xfrm>
        </p:grpSpPr>
        <p:sp>
          <p:nvSpPr>
            <p:cNvPr id="46" name="Rectangle 45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 rot="16200000">
            <a:off x="3366105" y="3162870"/>
            <a:ext cx="91470" cy="835026"/>
            <a:chOff x="3791130" y="700391"/>
            <a:chExt cx="196093" cy="1774326"/>
          </a:xfrm>
        </p:grpSpPr>
        <p:sp>
          <p:nvSpPr>
            <p:cNvPr id="49" name="Rectangle 48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 rot="16200000">
            <a:off x="3366105" y="3443075"/>
            <a:ext cx="91470" cy="835026"/>
            <a:chOff x="3791130" y="700391"/>
            <a:chExt cx="196093" cy="1774326"/>
          </a:xfrm>
        </p:grpSpPr>
        <p:sp>
          <p:nvSpPr>
            <p:cNvPr id="52" name="Rectangle 51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3366105" y="3723280"/>
            <a:ext cx="91470" cy="835026"/>
            <a:chOff x="3791130" y="700391"/>
            <a:chExt cx="196093" cy="1774326"/>
          </a:xfrm>
        </p:grpSpPr>
        <p:sp>
          <p:nvSpPr>
            <p:cNvPr id="55" name="Rectangle 54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 rot="16200000">
            <a:off x="3366105" y="4003484"/>
            <a:ext cx="91470" cy="835026"/>
            <a:chOff x="3791130" y="700391"/>
            <a:chExt cx="196093" cy="1774326"/>
          </a:xfrm>
        </p:grpSpPr>
        <p:sp>
          <p:nvSpPr>
            <p:cNvPr id="58" name="Rectangle 57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solidFill>
              <a:srgbClr val="9537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 rot="5400000">
            <a:off x="5393343" y="2882666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61" name="Rectangle 60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 rot="5400000">
            <a:off x="5393343" y="3162870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64" name="Rectangle 63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 rot="5400000">
            <a:off x="5393343" y="3443075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67" name="Rectangle 66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 rot="5400000">
            <a:off x="5393343" y="3723280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70" name="Rectangle 69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 rot="5400000">
            <a:off x="5393343" y="4003484"/>
            <a:ext cx="91470" cy="835026"/>
            <a:chOff x="3791130" y="700391"/>
            <a:chExt cx="196093" cy="1774326"/>
          </a:xfrm>
          <a:solidFill>
            <a:schemeClr val="accent5">
              <a:lumMod val="75000"/>
            </a:schemeClr>
          </a:solidFill>
        </p:grpSpPr>
        <p:sp>
          <p:nvSpPr>
            <p:cNvPr id="73" name="Rectangle 72"/>
            <p:cNvSpPr/>
            <p:nvPr/>
          </p:nvSpPr>
          <p:spPr>
            <a:xfrm>
              <a:off x="3791130" y="887163"/>
              <a:ext cx="196093" cy="1587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3791130" y="700391"/>
              <a:ext cx="196093" cy="1867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768693" y="5319745"/>
            <a:ext cx="509202" cy="500996"/>
            <a:chOff x="5768693" y="5319745"/>
            <a:chExt cx="509202" cy="500996"/>
          </a:xfrm>
        </p:grpSpPr>
        <p:sp>
          <p:nvSpPr>
            <p:cNvPr id="80" name="Rounded Rectangle 79"/>
            <p:cNvSpPr/>
            <p:nvPr/>
          </p:nvSpPr>
          <p:spPr>
            <a:xfrm>
              <a:off x="5768693" y="5319745"/>
              <a:ext cx="166984" cy="5009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110911" y="5319745"/>
              <a:ext cx="166984" cy="500996"/>
              <a:chOff x="4685774" y="1900436"/>
              <a:chExt cx="275308" cy="825997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4685774" y="1900436"/>
                <a:ext cx="275308" cy="825997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685774" y="2216597"/>
                <a:ext cx="275308" cy="1936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5768693" y="2303393"/>
            <a:ext cx="509202" cy="500996"/>
            <a:chOff x="5768693" y="2303393"/>
            <a:chExt cx="509202" cy="500996"/>
          </a:xfrm>
        </p:grpSpPr>
        <p:sp>
          <p:nvSpPr>
            <p:cNvPr id="84" name="Rounded Rectangle 83"/>
            <p:cNvSpPr/>
            <p:nvPr/>
          </p:nvSpPr>
          <p:spPr>
            <a:xfrm>
              <a:off x="6110911" y="2303393"/>
              <a:ext cx="166984" cy="50099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768693" y="2303393"/>
              <a:ext cx="166984" cy="500996"/>
              <a:chOff x="4685774" y="1900436"/>
              <a:chExt cx="275308" cy="825997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4685774" y="1900436"/>
                <a:ext cx="275308" cy="825997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4685774" y="2216597"/>
                <a:ext cx="275308" cy="1936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565341" y="3988955"/>
            <a:ext cx="1121492" cy="744938"/>
            <a:chOff x="7565341" y="3988955"/>
            <a:chExt cx="1121492" cy="744938"/>
          </a:xfrm>
        </p:grpSpPr>
        <p:grpSp>
          <p:nvGrpSpPr>
            <p:cNvPr id="90" name="Group 89"/>
            <p:cNvGrpSpPr/>
            <p:nvPr/>
          </p:nvGrpSpPr>
          <p:grpSpPr>
            <a:xfrm rot="19923406">
              <a:off x="7575631" y="4274305"/>
              <a:ext cx="1111202" cy="459588"/>
              <a:chOff x="1417311" y="2870810"/>
              <a:chExt cx="4622488" cy="1911838"/>
            </a:xfrm>
          </p:grpSpPr>
          <p:sp>
            <p:nvSpPr>
              <p:cNvPr id="91" name="Can 90"/>
              <p:cNvSpPr/>
              <p:nvPr/>
            </p:nvSpPr>
            <p:spPr>
              <a:xfrm rot="618729">
                <a:off x="1435990" y="2963487"/>
                <a:ext cx="4556304" cy="1643193"/>
              </a:xfrm>
              <a:prstGeom prst="can">
                <a:avLst>
                  <a:gd name="adj" fmla="val 50000"/>
                </a:avLst>
              </a:prstGeom>
              <a:solidFill>
                <a:srgbClr val="CB9963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Can 93"/>
              <p:cNvSpPr/>
              <p:nvPr/>
            </p:nvSpPr>
            <p:spPr>
              <a:xfrm rot="618729">
                <a:off x="1417311" y="2870810"/>
                <a:ext cx="4622488" cy="1440464"/>
              </a:xfrm>
              <a:prstGeom prst="can">
                <a:avLst>
                  <a:gd name="adj" fmla="val 50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509758">
                <a:off x="4221280" y="4393083"/>
                <a:ext cx="124726" cy="31279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z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637633">
                <a:off x="2701012" y="4130038"/>
                <a:ext cx="124726" cy="31279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z</a:t>
                </a:r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941821">
                <a:off x="1584663" y="3746046"/>
                <a:ext cx="113103" cy="29367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231676">
                <a:off x="5283223" y="4469851"/>
                <a:ext cx="124726" cy="31279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z 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 rot="21242492">
              <a:off x="7565341" y="3988955"/>
              <a:ext cx="966058" cy="132466"/>
              <a:chOff x="5589545" y="2360745"/>
              <a:chExt cx="2587810" cy="416180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6285547" y="2482893"/>
                <a:ext cx="1891808" cy="172102"/>
              </a:xfrm>
              <a:prstGeom prst="roundRect">
                <a:avLst/>
              </a:prstGeom>
              <a:solidFill>
                <a:srgbClr val="CB9963"/>
              </a:solidFill>
              <a:ln>
                <a:solidFill>
                  <a:srgbClr val="948A5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rapezoid 100"/>
              <p:cNvSpPr/>
              <p:nvPr/>
            </p:nvSpPr>
            <p:spPr>
              <a:xfrm rot="16200000">
                <a:off x="6084635" y="2432617"/>
                <a:ext cx="312125" cy="276255"/>
              </a:xfrm>
              <a:prstGeom prst="trapezoid">
                <a:avLst/>
              </a:prstGeom>
              <a:solidFill>
                <a:srgbClr val="DDD9C3"/>
              </a:solidFill>
              <a:ln>
                <a:solidFill>
                  <a:srgbClr val="948A5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589545" y="2360745"/>
                <a:ext cx="576670" cy="416180"/>
              </a:xfrm>
              <a:prstGeom prst="ellipse">
                <a:avLst/>
              </a:prstGeom>
              <a:solidFill>
                <a:srgbClr val="DDD9C3"/>
              </a:solidFill>
              <a:ln>
                <a:solidFill>
                  <a:srgbClr val="948A54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4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223" y="642056"/>
            <a:ext cx="80715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err="1"/>
              <a:t>ʔal</a:t>
            </a:r>
            <a:r>
              <a:rPr lang="en-US" sz="4600" b="1" dirty="0"/>
              <a:t> </a:t>
            </a:r>
            <a:r>
              <a:rPr lang="en-US" sz="4600" b="1" dirty="0" err="1"/>
              <a:t>ti</a:t>
            </a:r>
            <a:r>
              <a:rPr lang="en-US" sz="4600" b="1" dirty="0"/>
              <a:t> </a:t>
            </a:r>
            <a:r>
              <a:rPr lang="en-US" sz="4600" b="1" dirty="0" err="1"/>
              <a:t>pədt’əs</a:t>
            </a:r>
            <a:r>
              <a:rPr lang="en-US" sz="4600" b="1" dirty="0"/>
              <a:t>, </a:t>
            </a:r>
            <a:r>
              <a:rPr lang="en-US" sz="4600" b="1" dirty="0" err="1"/>
              <a:t>xʷi</a:t>
            </a:r>
            <a:r>
              <a:rPr lang="en-US" sz="4600" b="1" dirty="0"/>
              <a:t> </a:t>
            </a:r>
            <a:r>
              <a:rPr lang="en-US" sz="4600" b="1" dirty="0" err="1"/>
              <a:t>gʷəsuləhalčəɫ</a:t>
            </a:r>
            <a:r>
              <a:rPr lang="en-US" sz="4600" b="1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" y="3343153"/>
            <a:ext cx="8877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ʔal</a:t>
            </a:r>
            <a:r>
              <a:rPr lang="en-US" sz="4000" b="1" dirty="0"/>
              <a:t> </a:t>
            </a:r>
            <a:r>
              <a:rPr lang="en-US" sz="4000" b="1" dirty="0" err="1"/>
              <a:t>ti</a:t>
            </a:r>
            <a:r>
              <a:rPr lang="en-US" sz="4000" b="1" dirty="0"/>
              <a:t> </a:t>
            </a:r>
            <a:r>
              <a:rPr lang="en-US" sz="4000" b="1" dirty="0" err="1"/>
              <a:t>sɫukʷalb</a:t>
            </a:r>
            <a:r>
              <a:rPr lang="en-US" sz="4000" b="1" dirty="0"/>
              <a:t> </a:t>
            </a:r>
            <a:r>
              <a:rPr lang="en-US" sz="4000" b="1" dirty="0" err="1"/>
              <a:t>ʔə</a:t>
            </a:r>
            <a:r>
              <a:rPr lang="en-US" sz="4000" b="1" dirty="0"/>
              <a:t> </a:t>
            </a:r>
            <a:r>
              <a:rPr lang="en-US" sz="4000" b="1" dirty="0" err="1"/>
              <a:t>ti</a:t>
            </a:r>
            <a:r>
              <a:rPr lang="en-US" sz="4000" b="1" dirty="0"/>
              <a:t> </a:t>
            </a:r>
            <a:r>
              <a:rPr lang="en-US" sz="4000" b="1" dirty="0" err="1"/>
              <a:t>swaq’waq</a:t>
            </a:r>
            <a:r>
              <a:rPr lang="en-US" sz="4000" b="1" dirty="0"/>
              <a:t>’ </a:t>
            </a:r>
            <a:r>
              <a:rPr lang="en-US" sz="4000" b="1" dirty="0" err="1"/>
              <a:t>ʔal</a:t>
            </a:r>
            <a:r>
              <a:rPr lang="en-US" sz="4000" b="1" dirty="0"/>
              <a:t> </a:t>
            </a:r>
            <a:r>
              <a:rPr lang="en-US" sz="4000" b="1" dirty="0" err="1"/>
              <a:t>kʷi</a:t>
            </a:r>
            <a:r>
              <a:rPr lang="en-US" sz="4000" b="1" dirty="0"/>
              <a:t> </a:t>
            </a:r>
            <a:r>
              <a:rPr lang="en-US" sz="4000" b="1" dirty="0" err="1"/>
              <a:t>suluudčəɫ</a:t>
            </a:r>
            <a:r>
              <a:rPr lang="en-US" sz="4000" b="1" dirty="0"/>
              <a:t> </a:t>
            </a:r>
            <a:r>
              <a:rPr lang="en-US" sz="4000" b="1" dirty="0" err="1"/>
              <a:t>ti</a:t>
            </a:r>
            <a:r>
              <a:rPr lang="en-US" sz="4000" b="1" dirty="0"/>
              <a:t> </a:t>
            </a:r>
            <a:r>
              <a:rPr lang="en-US" sz="4000" b="1" dirty="0" err="1"/>
              <a:t>swaq’waq</a:t>
            </a:r>
            <a:r>
              <a:rPr lang="en-US" sz="4000" b="1" dirty="0"/>
              <a:t>’ </a:t>
            </a:r>
            <a:r>
              <a:rPr lang="en-US" sz="4000" b="1" dirty="0" err="1"/>
              <a:t>ƛ’ub</a:t>
            </a:r>
            <a:r>
              <a:rPr lang="en-US" sz="4000" b="1" dirty="0"/>
              <a:t> </a:t>
            </a:r>
            <a:r>
              <a:rPr lang="en-US" sz="4000" b="1" dirty="0" err="1"/>
              <a:t>čəɫ</a:t>
            </a:r>
            <a:r>
              <a:rPr lang="en-US" sz="4000" b="1" dirty="0"/>
              <a:t> </a:t>
            </a:r>
            <a:r>
              <a:rPr lang="en-US" sz="4000" b="1" dirty="0" err="1"/>
              <a:t>ʔuləhal</a:t>
            </a:r>
            <a:r>
              <a:rPr lang="en-US" sz="4000" b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42274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F7F7F"/>
                </a:solidFill>
              </a:rPr>
              <a:t>When it’s winter we usually don</a:t>
            </a:r>
            <a:r>
              <a:rPr lang="mr-IN" sz="3200" dirty="0">
                <a:solidFill>
                  <a:srgbClr val="7F7F7F"/>
                </a:solidFill>
              </a:rPr>
              <a:t>’</a:t>
            </a:r>
            <a:r>
              <a:rPr lang="en-US" sz="3200" dirty="0">
                <a:solidFill>
                  <a:srgbClr val="7F7F7F"/>
                </a:solidFill>
              </a:rPr>
              <a:t>t play </a:t>
            </a:r>
            <a:r>
              <a:rPr lang="en-US" sz="3200" dirty="0" err="1">
                <a:solidFill>
                  <a:srgbClr val="7F7F7F"/>
                </a:solidFill>
              </a:rPr>
              <a:t>bonegames</a:t>
            </a:r>
            <a:r>
              <a:rPr lang="en-US" sz="3200" dirty="0">
                <a:solidFill>
                  <a:srgbClr val="7F7F7F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444" y="4691944"/>
            <a:ext cx="8523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7F7F7F"/>
                </a:solidFill>
              </a:rPr>
              <a:t>When it is February when we hear the frogs, it is fine for us to play </a:t>
            </a:r>
            <a:r>
              <a:rPr lang="en-US" sz="3500" dirty="0" err="1">
                <a:solidFill>
                  <a:srgbClr val="7F7F7F"/>
                </a:solidFill>
              </a:rPr>
              <a:t>bonegames</a:t>
            </a:r>
            <a:r>
              <a:rPr lang="en-US" sz="3500" dirty="0">
                <a:solidFill>
                  <a:srgbClr val="7F7F7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333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9789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/>
              <a:t>ƛ’ub</a:t>
            </a:r>
            <a:r>
              <a:rPr lang="en-US" sz="6600" b="1" dirty="0"/>
              <a:t> </a:t>
            </a:r>
            <a:r>
              <a:rPr lang="en-US" sz="6600" b="1" dirty="0" err="1"/>
              <a:t>čəł</a:t>
            </a:r>
            <a:r>
              <a:rPr lang="en-US" sz="6600" b="1" dirty="0"/>
              <a:t> </a:t>
            </a:r>
            <a:r>
              <a:rPr lang="en-US" sz="6600" b="1" dirty="0" err="1"/>
              <a:t>gʷələhal</a:t>
            </a:r>
            <a:r>
              <a:rPr lang="en-US" sz="6600" b="1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9815" y="3572789"/>
            <a:ext cx="484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Fine for us to play </a:t>
            </a:r>
            <a:r>
              <a:rPr lang="en-US" sz="3600" dirty="0" err="1">
                <a:solidFill>
                  <a:schemeClr val="bg1">
                    <a:lumMod val="50000"/>
                  </a:schemeClr>
                </a:solidFill>
              </a:rPr>
              <a:t>sləhal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974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2661" y="1693371"/>
            <a:ext cx="80786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ʔal</a:t>
            </a:r>
            <a:r>
              <a:rPr lang="en-US" sz="4400" b="1" dirty="0"/>
              <a:t> </a:t>
            </a:r>
            <a:r>
              <a:rPr lang="en-US" sz="4400" b="1" dirty="0" err="1"/>
              <a:t>tudiʔ</a:t>
            </a:r>
            <a:r>
              <a:rPr lang="en-US" sz="4400" b="1" dirty="0"/>
              <a:t> </a:t>
            </a:r>
            <a:r>
              <a:rPr lang="en-US" sz="4400" b="1" dirty="0" err="1"/>
              <a:t>tuhaʔkʷ</a:t>
            </a:r>
            <a:r>
              <a:rPr lang="en-US" sz="4400" b="1" dirty="0"/>
              <a:t> </a:t>
            </a:r>
            <a:r>
              <a:rPr lang="en-US" sz="4400" b="1" dirty="0" err="1"/>
              <a:t>diɫgʷas</a:t>
            </a:r>
            <a:r>
              <a:rPr lang="en-US" sz="4400" b="1" dirty="0"/>
              <a:t> </a:t>
            </a:r>
            <a:r>
              <a:rPr lang="en-US" sz="4400" b="1" dirty="0" err="1"/>
              <a:t>ti</a:t>
            </a:r>
            <a:r>
              <a:rPr lang="en-US" sz="4400" b="1" dirty="0"/>
              <a:t> </a:t>
            </a:r>
            <a:r>
              <a:rPr lang="en-US" sz="4400" b="1" dirty="0" err="1"/>
              <a:t>tuʔaciɫtalbixʷ</a:t>
            </a:r>
            <a:r>
              <a:rPr lang="en-US" sz="4400" b="1" dirty="0"/>
              <a:t> </a:t>
            </a:r>
            <a:r>
              <a:rPr lang="en-US" sz="4400" b="1" dirty="0" err="1"/>
              <a:t>yəxʷ</a:t>
            </a:r>
            <a:r>
              <a:rPr lang="en-US" sz="4400" b="1" dirty="0"/>
              <a:t> </a:t>
            </a:r>
            <a:r>
              <a:rPr lang="en-US" sz="4400" b="1" dirty="0" err="1"/>
              <a:t>ti</a:t>
            </a:r>
            <a:r>
              <a:rPr lang="en-US" sz="4400" b="1" dirty="0"/>
              <a:t> </a:t>
            </a:r>
            <a:r>
              <a:rPr lang="en-US" sz="4400" b="1" dirty="0" err="1"/>
              <a:t>tatačalbixʷ</a:t>
            </a:r>
            <a:r>
              <a:rPr lang="en-US" sz="4400" b="1" dirty="0"/>
              <a:t> </a:t>
            </a:r>
            <a:r>
              <a:rPr lang="en-US" sz="4400" b="1" dirty="0" err="1"/>
              <a:t>yəxʷ</a:t>
            </a:r>
            <a:r>
              <a:rPr lang="en-US" sz="4400" b="1" dirty="0"/>
              <a:t> </a:t>
            </a:r>
            <a:r>
              <a:rPr lang="en-US" sz="4400" b="1" dirty="0" err="1"/>
              <a:t>ti</a:t>
            </a:r>
            <a:r>
              <a:rPr lang="en-US" sz="4400" b="1" dirty="0"/>
              <a:t> tit(a)</a:t>
            </a:r>
            <a:r>
              <a:rPr lang="en-US" sz="4400" b="1" dirty="0" err="1"/>
              <a:t>čalbixʷ</a:t>
            </a:r>
            <a:r>
              <a:rPr lang="en-US" sz="4400" b="1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661" y="4481898"/>
            <a:ext cx="807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long time ago humans and animals were the same. </a:t>
            </a:r>
          </a:p>
        </p:txBody>
      </p:sp>
    </p:spTree>
    <p:extLst>
      <p:ext uri="{BB962C8B-B14F-4D97-AF65-F5344CB8AC3E}">
        <p14:creationId xmlns:p14="http://schemas.microsoft.com/office/powerpoint/2010/main" val="200942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451" y="1154726"/>
            <a:ext cx="85403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gʷəl</a:t>
            </a:r>
            <a:r>
              <a:rPr lang="en-US" sz="4400" b="1" dirty="0"/>
              <a:t> </a:t>
            </a:r>
            <a:r>
              <a:rPr lang="en-US" sz="4400" b="1" dirty="0" err="1"/>
              <a:t>ʔuhikʷikʷcut</a:t>
            </a:r>
            <a:r>
              <a:rPr lang="en-US" sz="4400" b="1" dirty="0"/>
              <a:t> </a:t>
            </a:r>
            <a:r>
              <a:rPr lang="en-US" sz="4400" b="1" dirty="0" err="1"/>
              <a:t>ti</a:t>
            </a:r>
            <a:r>
              <a:rPr lang="en-US" sz="4400" b="1" dirty="0"/>
              <a:t> </a:t>
            </a:r>
            <a:r>
              <a:rPr lang="en-US" sz="4400" b="1" dirty="0" err="1"/>
              <a:t>ʔaciɫtalbixʷ</a:t>
            </a:r>
            <a:r>
              <a:rPr lang="en-US" sz="4400" b="1" dirty="0"/>
              <a:t>. </a:t>
            </a:r>
            <a:r>
              <a:rPr lang="en-US" sz="4400" b="1" dirty="0" err="1"/>
              <a:t>ʔucut</a:t>
            </a:r>
            <a:r>
              <a:rPr lang="en-US" sz="4400" b="1" dirty="0"/>
              <a:t> </a:t>
            </a:r>
            <a:r>
              <a:rPr lang="en-US" sz="4400" b="1" dirty="0" err="1"/>
              <a:t>ti</a:t>
            </a:r>
            <a:r>
              <a:rPr lang="en-US" sz="4400" b="1" dirty="0"/>
              <a:t> </a:t>
            </a:r>
            <a:r>
              <a:rPr lang="en-US" sz="4400" b="1" dirty="0" err="1"/>
              <a:t>tatačalbixʷ</a:t>
            </a:r>
            <a:r>
              <a:rPr lang="en-US" sz="4400" b="1" dirty="0"/>
              <a:t> </a:t>
            </a:r>
          </a:p>
          <a:p>
            <a:pPr algn="ctr"/>
            <a:r>
              <a:rPr lang="en-US" sz="4400" b="1" dirty="0"/>
              <a:t>“</a:t>
            </a:r>
            <a:r>
              <a:rPr lang="en-US" sz="4400" b="1" dirty="0" err="1"/>
              <a:t>diɫgʷas</a:t>
            </a:r>
            <a:r>
              <a:rPr lang="en-US" sz="4400" b="1" dirty="0"/>
              <a:t> čəɫ. </a:t>
            </a:r>
            <a:r>
              <a:rPr lang="en-US" sz="4400" b="1" dirty="0" err="1"/>
              <a:t>q’ʷuʔgʷəs</a:t>
            </a:r>
            <a:r>
              <a:rPr lang="en-US" sz="4400" b="1" dirty="0"/>
              <a:t> čəɫ </a:t>
            </a:r>
            <a:r>
              <a:rPr lang="en-US" sz="4400" b="1" dirty="0" err="1"/>
              <a:t>ʔal</a:t>
            </a:r>
            <a:r>
              <a:rPr lang="en-US" sz="4400" b="1" dirty="0"/>
              <a:t> </a:t>
            </a:r>
            <a:r>
              <a:rPr lang="en-US" sz="4400" b="1" dirty="0" err="1"/>
              <a:t>ti</a:t>
            </a:r>
            <a:r>
              <a:rPr lang="en-US" sz="4400" b="1" dirty="0"/>
              <a:t> </a:t>
            </a:r>
            <a:r>
              <a:rPr lang="en-US" sz="4400" b="1" dirty="0" err="1"/>
              <a:t>swatxʷixʷtxʷəd</a:t>
            </a:r>
            <a:r>
              <a:rPr lang="en-US" sz="4400" b="1" dirty="0"/>
              <a:t>.”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982" y="4467947"/>
            <a:ext cx="8620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Then one day the humans wanted to be more in control. The animals said </a:t>
            </a:r>
          </a:p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“we are the same. We are together in this world.” </a:t>
            </a:r>
          </a:p>
        </p:txBody>
      </p:sp>
    </p:spTree>
    <p:extLst>
      <p:ext uri="{BB962C8B-B14F-4D97-AF65-F5344CB8AC3E}">
        <p14:creationId xmlns:p14="http://schemas.microsoft.com/office/powerpoint/2010/main" val="68987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2527835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gʷəl</a:t>
            </a:r>
            <a:r>
              <a:rPr lang="en-US" sz="4400" b="1" dirty="0"/>
              <a:t> </a:t>
            </a:r>
            <a:r>
              <a:rPr lang="en-US" sz="4400" b="1" dirty="0" err="1"/>
              <a:t>ʔux̌ilix</a:t>
            </a:r>
            <a:r>
              <a:rPr lang="en-US" sz="4400" b="1" dirty="0"/>
              <a:t>̌ </a:t>
            </a:r>
            <a:r>
              <a:rPr lang="en-US" sz="4400" b="1" dirty="0" err="1"/>
              <a:t>həlgʷəʔ</a:t>
            </a:r>
            <a:r>
              <a:rPr lang="en-US" sz="4400" b="1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3711221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Then they started a war. </a:t>
            </a:r>
          </a:p>
        </p:txBody>
      </p:sp>
    </p:spTree>
    <p:extLst>
      <p:ext uri="{BB962C8B-B14F-4D97-AF65-F5344CB8AC3E}">
        <p14:creationId xmlns:p14="http://schemas.microsoft.com/office/powerpoint/2010/main" val="277653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453" y="1092843"/>
            <a:ext cx="8424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ʔabsləhal</a:t>
            </a:r>
            <a:r>
              <a:rPr lang="en-US" sz="4400" b="1" dirty="0"/>
              <a:t> </a:t>
            </a:r>
            <a:r>
              <a:rPr lang="en-US" sz="4400" b="1" dirty="0" err="1"/>
              <a:t>ti</a:t>
            </a:r>
            <a:r>
              <a:rPr lang="en-US" sz="4400" b="1" dirty="0"/>
              <a:t> </a:t>
            </a:r>
            <a:r>
              <a:rPr lang="en-US" sz="4400" b="1" dirty="0" err="1"/>
              <a:t>tatačalbixʷ</a:t>
            </a:r>
            <a:r>
              <a:rPr lang="en-US" sz="4400" b="1" dirty="0"/>
              <a:t> </a:t>
            </a:r>
            <a:r>
              <a:rPr lang="en-US" sz="4400" b="1" dirty="0" err="1"/>
              <a:t>yəxʷ</a:t>
            </a:r>
            <a:r>
              <a:rPr lang="en-US" sz="4400" b="1" dirty="0"/>
              <a:t> </a:t>
            </a:r>
            <a:r>
              <a:rPr lang="en-US" sz="4400" b="1" dirty="0" err="1"/>
              <a:t>ti</a:t>
            </a:r>
            <a:r>
              <a:rPr lang="en-US" sz="4400" b="1" dirty="0"/>
              <a:t> tit(a)</a:t>
            </a:r>
            <a:r>
              <a:rPr lang="en-US" sz="4400" b="1" dirty="0" err="1"/>
              <a:t>čalbixʷ</a:t>
            </a:r>
            <a:r>
              <a:rPr lang="en-US" sz="4400" b="1" dirty="0"/>
              <a:t>. </a:t>
            </a:r>
            <a:r>
              <a:rPr lang="en-US" sz="4400" b="1" dirty="0" err="1"/>
              <a:t>ʔucut</a:t>
            </a:r>
            <a:r>
              <a:rPr lang="en-US" sz="4400" b="1" dirty="0"/>
              <a:t> </a:t>
            </a:r>
            <a:r>
              <a:rPr lang="en-US" sz="4400" b="1" dirty="0" err="1"/>
              <a:t>həlgʷəʔ</a:t>
            </a:r>
            <a:r>
              <a:rPr lang="en-US" sz="4400" b="1" dirty="0"/>
              <a:t>, “</a:t>
            </a:r>
            <a:r>
              <a:rPr lang="en-US" sz="4400" b="1" dirty="0" err="1"/>
              <a:t>ƛ’ub</a:t>
            </a:r>
            <a:r>
              <a:rPr lang="en-US" sz="4400" b="1" dirty="0"/>
              <a:t> </a:t>
            </a:r>
            <a:r>
              <a:rPr lang="en-US" sz="4400" b="1" dirty="0" err="1"/>
              <a:t>čəɫ</a:t>
            </a:r>
            <a:r>
              <a:rPr lang="en-US" sz="4400" b="1" dirty="0"/>
              <a:t> </a:t>
            </a:r>
            <a:r>
              <a:rPr lang="en-US" sz="4400" b="1" dirty="0" err="1"/>
              <a:t>gʷələhal</a:t>
            </a:r>
            <a:r>
              <a:rPr lang="en-US" sz="4400" b="1" dirty="0"/>
              <a:t> </a:t>
            </a:r>
            <a:r>
              <a:rPr lang="en-US" sz="4400" b="1" dirty="0" err="1"/>
              <a:t>gʷəl</a:t>
            </a:r>
            <a:r>
              <a:rPr lang="en-US" sz="4400" b="1" dirty="0"/>
              <a:t> </a:t>
            </a:r>
            <a:r>
              <a:rPr lang="en-US" sz="4400" b="1" dirty="0" err="1"/>
              <a:t>gʷatəxʷ</a:t>
            </a:r>
            <a:r>
              <a:rPr lang="en-US" sz="4400" b="1" dirty="0"/>
              <a:t> </a:t>
            </a:r>
            <a:r>
              <a:rPr lang="en-US" sz="4400" b="1" dirty="0" err="1"/>
              <a:t>kʷi</a:t>
            </a:r>
            <a:r>
              <a:rPr lang="en-US" sz="4400" b="1" dirty="0"/>
              <a:t> </a:t>
            </a:r>
            <a:r>
              <a:rPr lang="en-US" sz="4400" b="1" dirty="0" err="1"/>
              <a:t>suc’əlalikʷ</a:t>
            </a:r>
            <a:r>
              <a:rPr lang="en-US" sz="4400" b="1" dirty="0"/>
              <a:t>, </a:t>
            </a:r>
            <a:r>
              <a:rPr lang="en-US" sz="4400" b="1" dirty="0" err="1"/>
              <a:t>gʷəc’alalikʷ</a:t>
            </a:r>
            <a:r>
              <a:rPr lang="en-US" sz="4400" b="1" dirty="0"/>
              <a:t> </a:t>
            </a:r>
            <a:r>
              <a:rPr lang="en-US" sz="4400" b="1" dirty="0" err="1"/>
              <a:t>ʔə</a:t>
            </a:r>
            <a:r>
              <a:rPr lang="en-US" sz="4400" b="1" dirty="0"/>
              <a:t> </a:t>
            </a:r>
            <a:r>
              <a:rPr lang="en-US" sz="4400" b="1" dirty="0" err="1"/>
              <a:t>ti</a:t>
            </a:r>
            <a:r>
              <a:rPr lang="en-US" sz="4400" b="1" dirty="0"/>
              <a:t> </a:t>
            </a:r>
            <a:r>
              <a:rPr lang="en-US" sz="4400" b="1" dirty="0" err="1"/>
              <a:t>sx̌ilix</a:t>
            </a:r>
            <a:r>
              <a:rPr lang="en-US" sz="4400" b="1" dirty="0"/>
              <a:t>̌.”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825" y="4751704"/>
            <a:ext cx="7910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animal people had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sləhal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They said “it is fine for us to play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sləhal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whoever wins will win the war. </a:t>
            </a:r>
          </a:p>
        </p:txBody>
      </p:sp>
    </p:spTree>
    <p:extLst>
      <p:ext uri="{BB962C8B-B14F-4D97-AF65-F5344CB8AC3E}">
        <p14:creationId xmlns:p14="http://schemas.microsoft.com/office/powerpoint/2010/main" val="364640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415" y="1167628"/>
            <a:ext cx="80431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ʔal</a:t>
            </a:r>
            <a:r>
              <a:rPr lang="en-US" sz="4400" b="1" dirty="0"/>
              <a:t> </a:t>
            </a:r>
            <a:r>
              <a:rPr lang="en-US" sz="4400" b="1" dirty="0" err="1"/>
              <a:t>tiiɫ</a:t>
            </a:r>
            <a:r>
              <a:rPr lang="en-US" sz="4400" b="1" dirty="0"/>
              <a:t> </a:t>
            </a:r>
            <a:r>
              <a:rPr lang="en-US" sz="4400" b="1" dirty="0" err="1"/>
              <a:t>sləx̌il</a:t>
            </a:r>
            <a:r>
              <a:rPr lang="en-US" sz="4400" b="1" dirty="0"/>
              <a:t> </a:t>
            </a:r>
            <a:r>
              <a:rPr lang="en-US" sz="4400" b="1" dirty="0" err="1"/>
              <a:t>ʔuc’əlalikʷ</a:t>
            </a:r>
            <a:r>
              <a:rPr lang="en-US" sz="4400" b="1" dirty="0"/>
              <a:t> </a:t>
            </a:r>
            <a:r>
              <a:rPr lang="en-US" sz="4400" b="1" dirty="0" err="1"/>
              <a:t>ti</a:t>
            </a:r>
            <a:r>
              <a:rPr lang="en-US" sz="4400" b="1" dirty="0"/>
              <a:t> </a:t>
            </a:r>
            <a:r>
              <a:rPr lang="en-US" sz="4400" b="1" dirty="0" err="1"/>
              <a:t>ʔaciɫtalbixʷ</a:t>
            </a:r>
            <a:r>
              <a:rPr lang="en-US" sz="4400" b="1" dirty="0"/>
              <a:t>. </a:t>
            </a:r>
            <a:r>
              <a:rPr lang="en-US" sz="4400" b="1" dirty="0" err="1"/>
              <a:t>diɫ</a:t>
            </a:r>
            <a:r>
              <a:rPr lang="en-US" sz="4400" b="1" dirty="0"/>
              <a:t> </a:t>
            </a:r>
            <a:r>
              <a:rPr lang="en-US" sz="4400" b="1" dirty="0" err="1"/>
              <a:t>dəxʷʔuʔəɫədčəɫ</a:t>
            </a:r>
            <a:r>
              <a:rPr lang="en-US" sz="4400" b="1" dirty="0"/>
              <a:t> </a:t>
            </a:r>
            <a:r>
              <a:rPr lang="en-US" sz="4400" b="1" dirty="0" err="1"/>
              <a:t>ʔə</a:t>
            </a:r>
            <a:r>
              <a:rPr lang="en-US" sz="4400" b="1" dirty="0"/>
              <a:t> </a:t>
            </a:r>
            <a:r>
              <a:rPr lang="en-US" sz="4400" b="1" dirty="0" err="1"/>
              <a:t>tə</a:t>
            </a:r>
            <a:r>
              <a:rPr lang="en-US" sz="4400" b="1" dirty="0"/>
              <a:t> tit(a)</a:t>
            </a:r>
            <a:r>
              <a:rPr lang="en-US" sz="4400" b="1" dirty="0" err="1"/>
              <a:t>čalbixʷ</a:t>
            </a:r>
            <a:r>
              <a:rPr lang="en-US" sz="4400" b="1" dirty="0"/>
              <a:t> </a:t>
            </a:r>
            <a:r>
              <a:rPr lang="en-US" sz="4400" b="1" dirty="0" err="1"/>
              <a:t>yəxʷ</a:t>
            </a:r>
            <a:r>
              <a:rPr lang="en-US" sz="4400" b="1" dirty="0"/>
              <a:t> </a:t>
            </a:r>
            <a:r>
              <a:rPr lang="en-US" sz="4400" b="1" dirty="0" err="1"/>
              <a:t>ti</a:t>
            </a:r>
            <a:r>
              <a:rPr lang="en-US" sz="4400" b="1" dirty="0"/>
              <a:t> </a:t>
            </a:r>
            <a:r>
              <a:rPr lang="en-US" sz="4400" b="1" dirty="0" err="1"/>
              <a:t>tatačalbixʷ</a:t>
            </a:r>
            <a:r>
              <a:rPr lang="en-US" sz="4400" b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2999" y="4678394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That day the humans won. </a:t>
            </a:r>
          </a:p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why we can eat animals.</a:t>
            </a:r>
          </a:p>
        </p:txBody>
      </p:sp>
    </p:spTree>
    <p:extLst>
      <p:ext uri="{BB962C8B-B14F-4D97-AF65-F5344CB8AC3E}">
        <p14:creationId xmlns:p14="http://schemas.microsoft.com/office/powerpoint/2010/main" val="41897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960" y="921371"/>
            <a:ext cx="78500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ʔal</a:t>
            </a:r>
            <a:r>
              <a:rPr lang="en-US" sz="4400" b="1" dirty="0"/>
              <a:t> </a:t>
            </a:r>
            <a:r>
              <a:rPr lang="en-US" sz="4400" b="1" dirty="0" err="1"/>
              <a:t>ti</a:t>
            </a:r>
            <a:r>
              <a:rPr lang="en-US" sz="4400" b="1" dirty="0"/>
              <a:t> </a:t>
            </a:r>
            <a:r>
              <a:rPr lang="en-US" sz="4400" b="1" dirty="0" err="1"/>
              <a:t>pədt’əs</a:t>
            </a:r>
            <a:r>
              <a:rPr lang="en-US" sz="4400" b="1" dirty="0"/>
              <a:t>, </a:t>
            </a:r>
            <a:r>
              <a:rPr lang="en-US" sz="4400" b="1" dirty="0" err="1"/>
              <a:t>xʷi</a:t>
            </a:r>
            <a:r>
              <a:rPr lang="en-US" sz="4400" b="1" dirty="0"/>
              <a:t> </a:t>
            </a:r>
            <a:r>
              <a:rPr lang="en-US" sz="4400" b="1" dirty="0" err="1"/>
              <a:t>gʷəsuləhalčəɫ</a:t>
            </a:r>
            <a:r>
              <a:rPr lang="en-US" sz="4400" b="1" dirty="0"/>
              <a:t>. </a:t>
            </a:r>
            <a:r>
              <a:rPr lang="en-US" sz="4400" b="1" dirty="0" err="1"/>
              <a:t>ʔal</a:t>
            </a:r>
            <a:r>
              <a:rPr lang="en-US" sz="4400" b="1" dirty="0"/>
              <a:t> </a:t>
            </a:r>
            <a:r>
              <a:rPr lang="en-US" sz="4400" b="1" dirty="0" err="1"/>
              <a:t>ti</a:t>
            </a:r>
            <a:r>
              <a:rPr lang="en-US" sz="4400" b="1" dirty="0"/>
              <a:t> </a:t>
            </a:r>
            <a:r>
              <a:rPr lang="en-US" sz="4400" b="1" dirty="0" err="1"/>
              <a:t>sɫukʷalb</a:t>
            </a:r>
            <a:r>
              <a:rPr lang="en-US" sz="4400" b="1" dirty="0"/>
              <a:t> </a:t>
            </a:r>
            <a:r>
              <a:rPr lang="en-US" sz="4400" b="1" dirty="0" err="1"/>
              <a:t>ʔə</a:t>
            </a:r>
            <a:r>
              <a:rPr lang="en-US" sz="4400" b="1" dirty="0"/>
              <a:t> </a:t>
            </a:r>
            <a:r>
              <a:rPr lang="en-US" sz="4400" b="1" dirty="0" err="1"/>
              <a:t>ti</a:t>
            </a:r>
            <a:r>
              <a:rPr lang="en-US" sz="4400" b="1" dirty="0"/>
              <a:t> </a:t>
            </a:r>
            <a:r>
              <a:rPr lang="en-US" sz="4400" b="1" dirty="0" err="1"/>
              <a:t>swaq’waq</a:t>
            </a:r>
            <a:r>
              <a:rPr lang="en-US" sz="4400" b="1" dirty="0"/>
              <a:t>’ </a:t>
            </a:r>
            <a:r>
              <a:rPr lang="en-US" sz="4400" b="1" dirty="0" err="1"/>
              <a:t>ʔal</a:t>
            </a:r>
            <a:r>
              <a:rPr lang="en-US" sz="4400" b="1" dirty="0"/>
              <a:t> </a:t>
            </a:r>
            <a:r>
              <a:rPr lang="en-US" sz="4400" b="1" dirty="0" err="1"/>
              <a:t>kʷi</a:t>
            </a:r>
            <a:r>
              <a:rPr lang="en-US" sz="4400" b="1" dirty="0"/>
              <a:t> </a:t>
            </a:r>
            <a:r>
              <a:rPr lang="en-US" sz="4400" b="1" dirty="0" err="1"/>
              <a:t>suluudčəɫ</a:t>
            </a:r>
            <a:r>
              <a:rPr lang="en-US" sz="4400" b="1" dirty="0"/>
              <a:t> </a:t>
            </a:r>
            <a:r>
              <a:rPr lang="en-US" sz="4400" b="1" dirty="0" err="1"/>
              <a:t>ti</a:t>
            </a:r>
            <a:r>
              <a:rPr lang="en-US" sz="4400" b="1" dirty="0"/>
              <a:t> </a:t>
            </a:r>
            <a:r>
              <a:rPr lang="en-US" sz="4400" b="1" dirty="0" err="1"/>
              <a:t>swaq’waq</a:t>
            </a:r>
            <a:r>
              <a:rPr lang="en-US" sz="4400" b="1" dirty="0"/>
              <a:t>’, </a:t>
            </a:r>
          </a:p>
          <a:p>
            <a:pPr algn="ctr"/>
            <a:r>
              <a:rPr lang="en-US" sz="4400" b="1" dirty="0" err="1"/>
              <a:t>ƛ’ub</a:t>
            </a:r>
            <a:r>
              <a:rPr lang="en-US" sz="4400" b="1" dirty="0"/>
              <a:t> </a:t>
            </a:r>
            <a:r>
              <a:rPr lang="en-US" sz="4400" b="1" dirty="0" err="1"/>
              <a:t>čəɫ</a:t>
            </a:r>
            <a:r>
              <a:rPr lang="en-US" sz="4400" b="1" dirty="0"/>
              <a:t> </a:t>
            </a:r>
            <a:r>
              <a:rPr lang="en-US" sz="4400" b="1" dirty="0" err="1"/>
              <a:t>ʔuləhal</a:t>
            </a:r>
            <a:r>
              <a:rPr lang="en-US" sz="44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4412" y="4401176"/>
            <a:ext cx="7592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F7F7F"/>
                </a:solidFill>
              </a:rPr>
              <a:t>When it’s winter we usually don</a:t>
            </a:r>
            <a:r>
              <a:rPr lang="mr-IN" sz="2800" dirty="0">
                <a:solidFill>
                  <a:srgbClr val="7F7F7F"/>
                </a:solidFill>
              </a:rPr>
              <a:t>’</a:t>
            </a:r>
            <a:r>
              <a:rPr lang="en-US" sz="2800" dirty="0">
                <a:solidFill>
                  <a:srgbClr val="7F7F7F"/>
                </a:solidFill>
              </a:rPr>
              <a:t>t play </a:t>
            </a:r>
            <a:r>
              <a:rPr lang="en-US" sz="2800" dirty="0" err="1">
                <a:solidFill>
                  <a:srgbClr val="7F7F7F"/>
                </a:solidFill>
              </a:rPr>
              <a:t>bonegames</a:t>
            </a:r>
            <a:r>
              <a:rPr lang="en-US" sz="2800" dirty="0">
                <a:solidFill>
                  <a:srgbClr val="7F7F7F"/>
                </a:solidFill>
              </a:rPr>
              <a:t>.</a:t>
            </a:r>
          </a:p>
          <a:p>
            <a:pPr algn="ctr"/>
            <a:r>
              <a:rPr lang="en-US" sz="2800" dirty="0">
                <a:solidFill>
                  <a:srgbClr val="7F7F7F"/>
                </a:solidFill>
              </a:rPr>
              <a:t>When it is February when we hear the frogs, it is fine for us to play </a:t>
            </a:r>
            <a:r>
              <a:rPr lang="en-US" sz="2800" dirty="0" err="1">
                <a:solidFill>
                  <a:srgbClr val="7F7F7F"/>
                </a:solidFill>
              </a:rPr>
              <a:t>bonegames</a:t>
            </a:r>
            <a:r>
              <a:rPr lang="en-US" sz="2800" dirty="0">
                <a:solidFill>
                  <a:srgbClr val="7F7F7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596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104" y="128896"/>
            <a:ext cx="89535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/>
              <a:t>didiʔɫ</a:t>
            </a:r>
            <a:r>
              <a:rPr lang="en-US" sz="3500" b="1" dirty="0"/>
              <a:t> </a:t>
            </a:r>
            <a:r>
              <a:rPr lang="en-US" sz="3500" b="1" dirty="0" err="1"/>
              <a:t>čəɫ</a:t>
            </a:r>
            <a:r>
              <a:rPr lang="en-US" sz="3500" b="1" dirty="0"/>
              <a:t> </a:t>
            </a:r>
            <a:r>
              <a:rPr lang="en-US" sz="3500" b="1" dirty="0" err="1"/>
              <a:t>ʔuləhal</a:t>
            </a:r>
            <a:r>
              <a:rPr lang="en-US" sz="3500" b="1" dirty="0"/>
              <a:t> </a:t>
            </a:r>
            <a:r>
              <a:rPr lang="en-US" sz="3500" b="1" dirty="0" err="1"/>
              <a:t>ʔal</a:t>
            </a:r>
            <a:r>
              <a:rPr lang="en-US" sz="3500" b="1" dirty="0"/>
              <a:t> </a:t>
            </a:r>
            <a:r>
              <a:rPr lang="en-US" sz="3500" b="1" dirty="0" err="1"/>
              <a:t>ti</a:t>
            </a:r>
            <a:r>
              <a:rPr lang="en-US" sz="3500" b="1" dirty="0"/>
              <a:t> </a:t>
            </a:r>
            <a:r>
              <a:rPr lang="en-US" sz="3500" b="1" dirty="0" err="1"/>
              <a:t>sləx̌il</a:t>
            </a:r>
            <a:r>
              <a:rPr lang="en-US" sz="3500" b="1" dirty="0"/>
              <a:t>. </a:t>
            </a:r>
            <a:r>
              <a:rPr lang="en-US" sz="3500" b="1" dirty="0" err="1"/>
              <a:t>ʔəbil</a:t>
            </a:r>
            <a:r>
              <a:rPr lang="en-US" sz="3500" b="1" dirty="0"/>
              <a:t> </a:t>
            </a:r>
            <a:r>
              <a:rPr lang="en-US" sz="3500" b="1" dirty="0" err="1"/>
              <a:t>kʷi</a:t>
            </a:r>
            <a:r>
              <a:rPr lang="en-US" sz="3500" b="1" dirty="0"/>
              <a:t> </a:t>
            </a:r>
            <a:r>
              <a:rPr lang="en-US" sz="3500" b="1" dirty="0" err="1"/>
              <a:t>suləliʔlildubuɫ</a:t>
            </a:r>
            <a:r>
              <a:rPr lang="en-US" sz="3500" b="1" dirty="0"/>
              <a:t>, </a:t>
            </a:r>
            <a:r>
              <a:rPr lang="en-US" sz="3500" b="1" dirty="0" err="1"/>
              <a:t>ƛ’ub</a:t>
            </a:r>
            <a:r>
              <a:rPr lang="en-US" sz="3500" b="1" dirty="0"/>
              <a:t> </a:t>
            </a:r>
            <a:r>
              <a:rPr lang="en-US" sz="3500" b="1" dirty="0" err="1"/>
              <a:t>čəɫ</a:t>
            </a:r>
            <a:r>
              <a:rPr lang="en-US" sz="3500" b="1" dirty="0"/>
              <a:t> </a:t>
            </a:r>
            <a:r>
              <a:rPr lang="en-US" sz="3500" b="1" dirty="0" err="1"/>
              <a:t>gʷələhal</a:t>
            </a:r>
            <a:r>
              <a:rPr lang="en-US" sz="3500" b="1" dirty="0"/>
              <a:t>. </a:t>
            </a:r>
            <a:r>
              <a:rPr lang="en-US" sz="3500" b="1" dirty="0" err="1"/>
              <a:t>gʷəl</a:t>
            </a:r>
            <a:r>
              <a:rPr lang="en-US" sz="3500" b="1" dirty="0"/>
              <a:t> </a:t>
            </a:r>
            <a:r>
              <a:rPr lang="en-US" sz="3500" b="1" dirty="0" err="1"/>
              <a:t>ƛ’ub</a:t>
            </a:r>
            <a:r>
              <a:rPr lang="en-US" sz="3500" b="1" dirty="0"/>
              <a:t> </a:t>
            </a:r>
            <a:r>
              <a:rPr lang="en-US" sz="3500" b="1" dirty="0" err="1"/>
              <a:t>gʷəbitalə</a:t>
            </a:r>
            <a:r>
              <a:rPr lang="en-US" sz="3500" b="1" dirty="0"/>
              <a:t> </a:t>
            </a:r>
            <a:r>
              <a:rPr lang="en-US" sz="3500" b="1" dirty="0" err="1"/>
              <a:t>ti</a:t>
            </a:r>
            <a:r>
              <a:rPr lang="en-US" sz="3500" b="1" dirty="0"/>
              <a:t> </a:t>
            </a:r>
            <a:r>
              <a:rPr lang="en-US" sz="3500" b="1" dirty="0" err="1"/>
              <a:t>ʔaciɫtalbixʷ</a:t>
            </a:r>
            <a:r>
              <a:rPr lang="en-US" sz="3500" b="1" dirty="0"/>
              <a:t> </a:t>
            </a:r>
            <a:r>
              <a:rPr lang="en-US" sz="3500" b="1" dirty="0" err="1"/>
              <a:t>ʔal</a:t>
            </a:r>
            <a:r>
              <a:rPr lang="en-US" sz="3500" b="1" dirty="0"/>
              <a:t> </a:t>
            </a:r>
            <a:r>
              <a:rPr lang="en-US" sz="3500" b="1" dirty="0" err="1"/>
              <a:t>ti</a:t>
            </a:r>
            <a:r>
              <a:rPr lang="en-US" sz="3500" b="1" dirty="0"/>
              <a:t> </a:t>
            </a:r>
            <a:r>
              <a:rPr lang="en-US" sz="3500" b="1" dirty="0" err="1"/>
              <a:t>suləhals</a:t>
            </a:r>
            <a:r>
              <a:rPr lang="en-US" sz="3500" b="1" dirty="0"/>
              <a:t> </a:t>
            </a:r>
            <a:r>
              <a:rPr lang="en-US" sz="3500" b="1" dirty="0" err="1"/>
              <a:t>həlgʷəʔ</a:t>
            </a:r>
            <a:r>
              <a:rPr lang="en-US" sz="35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2223" y="6014155"/>
            <a:ext cx="838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still play bone games today. If we disagree, it is fine for us to play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bonegames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People can gamble when they play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bonegames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2" name="Picture 1" descr="Lumm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4" y="1926881"/>
            <a:ext cx="5195452" cy="4162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2017" y="3348086"/>
            <a:ext cx="184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sqaličup</a:t>
            </a:r>
            <a:endParaRPr lang="en-US" dirty="0"/>
          </a:p>
          <a:p>
            <a:pPr algn="ctr"/>
            <a:r>
              <a:rPr lang="en-US" dirty="0"/>
              <a:t>pounding board</a:t>
            </a:r>
          </a:p>
        </p:txBody>
      </p:sp>
    </p:spTree>
    <p:extLst>
      <p:ext uri="{BB962C8B-B14F-4D97-AF65-F5344CB8AC3E}">
        <p14:creationId xmlns:p14="http://schemas.microsoft.com/office/powerpoint/2010/main" val="310370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609</Words>
  <Application>Microsoft Macintosh PowerPoint</Application>
  <PresentationFormat>On-screen Show (4:3)</PresentationFormat>
  <Paragraphs>99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sləhal</vt:lpstr>
      <vt:lpstr>sləhal</vt:lpstr>
      <vt:lpstr>c’əlalq</vt:lpstr>
      <vt:lpstr>ʔukiktagʷil</vt:lpstr>
      <vt:lpstr>ʔuləhal čəɫ</vt:lpstr>
      <vt:lpstr>təč’əd</vt:lpstr>
      <vt:lpstr>qəlaligʷəd</vt:lpstr>
      <vt:lpstr>dᶻəhaligʷəd</vt:lpstr>
      <vt:lpstr>dəgʷbid</vt:lpstr>
      <vt:lpstr>p’alq’is</vt:lpstr>
      <vt:lpstr>təč’ədəxʷ</vt:lpstr>
      <vt:lpstr>ʔuləhal čəł</vt:lpstr>
      <vt:lpstr>ʔilalq</vt:lpstr>
      <vt:lpstr>ʔuləhal čəł</vt:lpstr>
      <vt:lpstr>PowerPoint Presentation</vt:lpstr>
      <vt:lpstr>ƛ’ub čəł gʷələhal.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PUYALLUP TRIBAL LANGUAGE PROGRAM</dc:title>
  <dc:creator>Chris Duenas</dc:creator>
  <cp:lastModifiedBy>Microsoft Office User</cp:lastModifiedBy>
  <cp:revision>96</cp:revision>
  <dcterms:created xsi:type="dcterms:W3CDTF">2017-07-18T14:20:55Z</dcterms:created>
  <dcterms:modified xsi:type="dcterms:W3CDTF">2024-01-30T06:26:59Z</dcterms:modified>
</cp:coreProperties>
</file>